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ags/tag1.xml" ContentType="application/vnd.openxmlformats-officedocument.presentationml.tags+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4"/>
    <p:sldMasterId id="2147483660" r:id="rId5"/>
  </p:sldMasterIdLst>
  <p:notesMasterIdLst>
    <p:notesMasterId r:id="rId24"/>
  </p:notesMasterIdLst>
  <p:handoutMasterIdLst>
    <p:handoutMasterId r:id="rId25"/>
  </p:handoutMasterIdLst>
  <p:sldIdLst>
    <p:sldId id="256" r:id="rId6"/>
    <p:sldId id="297" r:id="rId7"/>
    <p:sldId id="295" r:id="rId8"/>
    <p:sldId id="257" r:id="rId9"/>
    <p:sldId id="296" r:id="rId10"/>
    <p:sldId id="293" r:id="rId11"/>
    <p:sldId id="259" r:id="rId12"/>
    <p:sldId id="260" r:id="rId13"/>
    <p:sldId id="261" r:id="rId14"/>
    <p:sldId id="262" r:id="rId15"/>
    <p:sldId id="263" r:id="rId16"/>
    <p:sldId id="264" r:id="rId17"/>
    <p:sldId id="265" r:id="rId18"/>
    <p:sldId id="266" r:id="rId19"/>
    <p:sldId id="267" r:id="rId20"/>
    <p:sldId id="298" r:id="rId21"/>
    <p:sldId id="294" r:id="rId22"/>
    <p:sldId id="276" r:id="rId23"/>
  </p:sldIdLst>
  <p:sldSz cx="12192000" cy="6858000"/>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D3F11668-8DB2-A245-A711-AE0ACA8E6D40}" name="Isabel Bastille" initials="IB" userId="Isabel Bastille" providerId="None"/>
</p188: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79" d="100"/>
          <a:sy n="79" d="100"/>
        </p:scale>
        <p:origin x="211" y="62"/>
      </p:cViewPr>
      <p:guideLst/>
    </p:cSldViewPr>
  </p:slideViewPr>
  <p:notesTextViewPr>
    <p:cViewPr>
      <p:scale>
        <a:sx n="1" d="1"/>
        <a:sy n="1" d="1"/>
      </p:scale>
      <p:origin x="0" y="0"/>
    </p:cViewPr>
  </p:notesTextViewPr>
  <p:notesViewPr>
    <p:cSldViewPr snapToGrid="0">
      <p:cViewPr varScale="1">
        <p:scale>
          <a:sx n="68" d="100"/>
          <a:sy n="68" d="100"/>
        </p:scale>
        <p:origin x="2790" y="84"/>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viewProps" Target="viewProps.xml"/><Relationship Id="rId30" Type="http://schemas.microsoft.com/office/2018/10/relationships/authors" Targe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a:extLst>
              <a:ext uri="{FF2B5EF4-FFF2-40B4-BE49-F238E27FC236}">
                <a16:creationId xmlns:a16="http://schemas.microsoft.com/office/drawing/2014/main" id="{78B69497-A23B-4C03-BEC9-F91A0851B5A1}"/>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a:extLst>
              <a:ext uri="{FF2B5EF4-FFF2-40B4-BE49-F238E27FC236}">
                <a16:creationId xmlns:a16="http://schemas.microsoft.com/office/drawing/2014/main" id="{530CD13E-BE18-46B8-90B8-FE793C5099E7}"/>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1126A14B-4306-434F-8A7D-6BFAA17AAE4C}" type="datetimeFigureOut">
              <a:rPr lang="fr-CA" smtClean="0"/>
              <a:t>2023-09-28</a:t>
            </a:fld>
            <a:endParaRPr lang="fr-CA"/>
          </a:p>
        </p:txBody>
      </p:sp>
      <p:sp>
        <p:nvSpPr>
          <p:cNvPr id="4" name="Espace réservé du pied de page 3">
            <a:extLst>
              <a:ext uri="{FF2B5EF4-FFF2-40B4-BE49-F238E27FC236}">
                <a16:creationId xmlns:a16="http://schemas.microsoft.com/office/drawing/2014/main" id="{548D5B25-DB0C-4B72-9D2B-91DED5C0EFE3}"/>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5" name="Espace réservé du numéro de diapositive 4">
            <a:extLst>
              <a:ext uri="{FF2B5EF4-FFF2-40B4-BE49-F238E27FC236}">
                <a16:creationId xmlns:a16="http://schemas.microsoft.com/office/drawing/2014/main" id="{A3618F1A-9D88-4396-9CDD-D0640C68C51A}"/>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FC3876A-DDF8-484A-8169-5B5FA804219A}" type="slidenum">
              <a:rPr lang="fr-CA" smtClean="0"/>
              <a:t>‹N°›</a:t>
            </a:fld>
            <a:endParaRPr lang="fr-CA"/>
          </a:p>
        </p:txBody>
      </p:sp>
    </p:spTree>
    <p:extLst>
      <p:ext uri="{BB962C8B-B14F-4D97-AF65-F5344CB8AC3E}">
        <p14:creationId xmlns:p14="http://schemas.microsoft.com/office/powerpoint/2010/main" val="4860011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fr-CA"/>
          </a:p>
        </p:txBody>
      </p:sp>
      <p:sp>
        <p:nvSpPr>
          <p:cNvPr id="3" name="Espace réservé de la date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6E95F37-044F-424B-865E-70031F87D541}" type="datetimeFigureOut">
              <a:rPr lang="fr-CA" smtClean="0"/>
              <a:t>2023-09-28</a:t>
            </a:fld>
            <a:endParaRPr lang="fr-CA"/>
          </a:p>
        </p:txBody>
      </p:sp>
      <p:sp>
        <p:nvSpPr>
          <p:cNvPr id="4" name="Espace réservé de l'image des diapositives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fr-CA"/>
          </a:p>
        </p:txBody>
      </p:sp>
      <p:sp>
        <p:nvSpPr>
          <p:cNvPr id="5" name="Espace réservé des not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fr-FR"/>
              <a:t>Modifier les styles du texte du masque</a:t>
            </a:r>
          </a:p>
          <a:p>
            <a:pPr lvl="1"/>
            <a:r>
              <a:rPr lang="fr-FR"/>
              <a:t>Deuxième niveau</a:t>
            </a:r>
          </a:p>
          <a:p>
            <a:pPr lvl="2"/>
            <a:r>
              <a:rPr lang="fr-FR"/>
              <a:t>Troisième niveau</a:t>
            </a:r>
          </a:p>
          <a:p>
            <a:pPr lvl="3"/>
            <a:r>
              <a:rPr lang="fr-FR"/>
              <a:t>Quatrième niveau</a:t>
            </a:r>
          </a:p>
          <a:p>
            <a:pPr lvl="4"/>
            <a:r>
              <a:rPr lang="fr-FR"/>
              <a:t>Cinquième niveau</a:t>
            </a:r>
            <a:endParaRPr lang="fr-CA"/>
          </a:p>
        </p:txBody>
      </p:sp>
      <p:sp>
        <p:nvSpPr>
          <p:cNvPr id="6" name="Espace réservé du pied de page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fr-CA"/>
          </a:p>
        </p:txBody>
      </p:sp>
      <p:sp>
        <p:nvSpPr>
          <p:cNvPr id="7" name="Espace réservé du numéro de diapositive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2AB2E09-06AA-488E-B48C-538025E7288D}" type="slidenum">
              <a:rPr lang="fr-CA" smtClean="0"/>
              <a:t>‹N°›</a:t>
            </a:fld>
            <a:endParaRPr lang="fr-CA"/>
          </a:p>
        </p:txBody>
      </p:sp>
    </p:spTree>
    <p:extLst>
      <p:ext uri="{BB962C8B-B14F-4D97-AF65-F5344CB8AC3E}">
        <p14:creationId xmlns:p14="http://schemas.microsoft.com/office/powerpoint/2010/main" val="294457316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Diapositive de titre">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CB211943-7DA6-495A-9C17-C1F616F6886A}"/>
              </a:ext>
            </a:extLst>
          </p:cNvPr>
          <p:cNvSpPr>
            <a:spLocks noGrp="1"/>
          </p:cNvSpPr>
          <p:nvPr>
            <p:ph type="subTitle" idx="1"/>
          </p:nvPr>
        </p:nvSpPr>
        <p:spPr>
          <a:xfrm>
            <a:off x="1524000" y="4500748"/>
            <a:ext cx="9144000" cy="757052"/>
          </a:xfrm>
        </p:spPr>
        <p:txBody>
          <a:bodyPr/>
          <a:lstStyle>
            <a:lvl1pPr marL="0" indent="0" algn="l">
              <a:buNone/>
              <a:defRPr sz="2400">
                <a:latin typeface="Corbel" panose="020B0503020204020204" pitchFamily="34"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fr-FR"/>
              <a:t>Modifiez le style des sous-titres du masque</a:t>
            </a:r>
            <a:endParaRPr lang="fr-CA" dirty="0"/>
          </a:p>
        </p:txBody>
      </p:sp>
      <p:pic>
        <p:nvPicPr>
          <p:cNvPr id="7" name="Image 6">
            <a:extLst>
              <a:ext uri="{FF2B5EF4-FFF2-40B4-BE49-F238E27FC236}">
                <a16:creationId xmlns:a16="http://schemas.microsoft.com/office/drawing/2014/main" id="{EE59D666-19FF-4008-AB33-CBCC6B750864}"/>
              </a:ext>
            </a:extLst>
          </p:cNvPr>
          <p:cNvPicPr>
            <a:picLocks noChangeAspect="1"/>
          </p:cNvPicPr>
          <p:nvPr userDrawn="1">
            <p:custDataLst>
              <p:tags r:id="rId1"/>
            </p:custDataLst>
          </p:nvPr>
        </p:nvPicPr>
        <p:blipFill>
          <a:blip r:embed="rId3" cstate="print">
            <a:extLst>
              <a:ext uri="{28A0092B-C50C-407E-A947-70E740481C1C}">
                <a14:useLocalDpi xmlns:a14="http://schemas.microsoft.com/office/drawing/2010/main" val="0"/>
              </a:ext>
            </a:extLst>
          </a:blip>
          <a:stretch>
            <a:fillRect/>
          </a:stretch>
        </p:blipFill>
        <p:spPr>
          <a:xfrm>
            <a:off x="1472990" y="664441"/>
            <a:ext cx="1946404" cy="947608"/>
          </a:xfrm>
          <a:prstGeom prst="rect">
            <a:avLst/>
          </a:prstGeom>
        </p:spPr>
      </p:pic>
      <p:cxnSp>
        <p:nvCxnSpPr>
          <p:cNvPr id="14" name="Connecteur droit 13">
            <a:extLst>
              <a:ext uri="{FF2B5EF4-FFF2-40B4-BE49-F238E27FC236}">
                <a16:creationId xmlns:a16="http://schemas.microsoft.com/office/drawing/2014/main" id="{03A816E2-3FE2-4A81-AE42-C7D683D5D07E}"/>
              </a:ext>
            </a:extLst>
          </p:cNvPr>
          <p:cNvCxnSpPr/>
          <p:nvPr userDrawn="1"/>
        </p:nvCxnSpPr>
        <p:spPr>
          <a:xfrm>
            <a:off x="1512493" y="4342644"/>
            <a:ext cx="9187175" cy="0"/>
          </a:xfrm>
          <a:prstGeom prst="line">
            <a:avLst/>
          </a:prstGeom>
        </p:spPr>
        <p:style>
          <a:lnRef idx="1">
            <a:schemeClr val="accent1"/>
          </a:lnRef>
          <a:fillRef idx="0">
            <a:schemeClr val="accent1"/>
          </a:fillRef>
          <a:effectRef idx="0">
            <a:schemeClr val="accent1"/>
          </a:effectRef>
          <a:fontRef idx="minor">
            <a:schemeClr val="tx1"/>
          </a:fontRef>
        </p:style>
      </p:cxnSp>
      <p:sp>
        <p:nvSpPr>
          <p:cNvPr id="2" name="Titre 1">
            <a:extLst>
              <a:ext uri="{FF2B5EF4-FFF2-40B4-BE49-F238E27FC236}">
                <a16:creationId xmlns:a16="http://schemas.microsoft.com/office/drawing/2014/main" id="{97AA38B6-D607-476A-A0E6-60546913A105}"/>
              </a:ext>
            </a:extLst>
          </p:cNvPr>
          <p:cNvSpPr>
            <a:spLocks noGrp="1"/>
          </p:cNvSpPr>
          <p:nvPr>
            <p:ph type="ctrTitle" hasCustomPrompt="1"/>
          </p:nvPr>
        </p:nvSpPr>
        <p:spPr>
          <a:xfrm>
            <a:off x="1555668" y="2175941"/>
            <a:ext cx="9144000" cy="3212131"/>
          </a:xfrm>
        </p:spPr>
        <p:txBody>
          <a:bodyPr anchor="t"/>
          <a:lstStyle>
            <a:lvl1pPr algn="l">
              <a:defRPr sz="6000" cap="small" baseline="0">
                <a:latin typeface="Corbel" panose="020B0503020204020204" pitchFamily="34" charset="0"/>
              </a:defRPr>
            </a:lvl1pPr>
          </a:lstStyle>
          <a:p>
            <a:br>
              <a:rPr lang="fr-FR" dirty="0"/>
            </a:br>
            <a:endParaRPr lang="fr-CA" dirty="0"/>
          </a:p>
        </p:txBody>
      </p:sp>
      <p:sp>
        <p:nvSpPr>
          <p:cNvPr id="11" name="Espace réservé du numéro de diapositive 4">
            <a:extLst>
              <a:ext uri="{FF2B5EF4-FFF2-40B4-BE49-F238E27FC236}">
                <a16:creationId xmlns:a16="http://schemas.microsoft.com/office/drawing/2014/main" id="{9381AD63-30E1-4B80-8494-FAF3FEB97CC5}"/>
              </a:ext>
            </a:extLst>
          </p:cNvPr>
          <p:cNvSpPr txBox="1">
            <a:spLocks/>
          </p:cNvSpPr>
          <p:nvPr userDrawn="1"/>
        </p:nvSpPr>
        <p:spPr>
          <a:xfrm>
            <a:off x="1472990" y="6433500"/>
            <a:ext cx="744993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l"/>
            <a:r>
              <a:rPr lang="fr-CA" dirty="0">
                <a:latin typeface="Corbel" panose="020B0503020204020204" pitchFamily="34" charset="0"/>
              </a:rPr>
              <a:t>Consortium InterS4 – Un levier de mobilisation des meilleures connaissances!</a:t>
            </a:r>
          </a:p>
        </p:txBody>
      </p:sp>
      <p:sp>
        <p:nvSpPr>
          <p:cNvPr id="5" name="ZoneTexte 4">
            <a:extLst>
              <a:ext uri="{FF2B5EF4-FFF2-40B4-BE49-F238E27FC236}">
                <a16:creationId xmlns:a16="http://schemas.microsoft.com/office/drawing/2014/main" id="{29851070-2E00-41EE-B699-AFFBB819E322}"/>
              </a:ext>
            </a:extLst>
          </p:cNvPr>
          <p:cNvSpPr txBox="1"/>
          <p:nvPr userDrawn="1"/>
        </p:nvSpPr>
        <p:spPr>
          <a:xfrm>
            <a:off x="1344276" y="1534519"/>
            <a:ext cx="3946252" cy="1015663"/>
          </a:xfrm>
          <a:prstGeom prst="rect">
            <a:avLst/>
          </a:prstGeom>
          <a:noFill/>
        </p:spPr>
        <p:txBody>
          <a:bodyPr wrap="square" rtlCol="0">
            <a:spAutoFit/>
          </a:bodyPr>
          <a:lstStyle/>
          <a:p>
            <a:endParaRPr lang="fr-CA" sz="6000" cap="small" baseline="0" dirty="0">
              <a:latin typeface="Corbel" panose="020B0503020204020204" pitchFamily="34" charset="0"/>
            </a:endParaRPr>
          </a:p>
        </p:txBody>
      </p:sp>
    </p:spTree>
    <p:extLst>
      <p:ext uri="{BB962C8B-B14F-4D97-AF65-F5344CB8AC3E}">
        <p14:creationId xmlns:p14="http://schemas.microsoft.com/office/powerpoint/2010/main" val="27225399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9BC4E807-ED21-4B8B-8E16-C1F51760B93A}"/>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cxnSp>
        <p:nvCxnSpPr>
          <p:cNvPr id="8" name="Connecteur droit 7">
            <a:extLst>
              <a:ext uri="{FF2B5EF4-FFF2-40B4-BE49-F238E27FC236}">
                <a16:creationId xmlns:a16="http://schemas.microsoft.com/office/drawing/2014/main" id="{21A503E6-9B54-4D13-8D81-C2BD7845A148}"/>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
        <p:nvSpPr>
          <p:cNvPr id="5" name="Espace réservé du numéro de diapositive 4">
            <a:extLst>
              <a:ext uri="{FF2B5EF4-FFF2-40B4-BE49-F238E27FC236}">
                <a16:creationId xmlns:a16="http://schemas.microsoft.com/office/drawing/2014/main" id="{E8546CB1-BB8E-4AB7-9978-A6F9343432C8}"/>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7" name="Image 6">
            <a:extLst>
              <a:ext uri="{FF2B5EF4-FFF2-40B4-BE49-F238E27FC236}">
                <a16:creationId xmlns:a16="http://schemas.microsoft.com/office/drawing/2014/main" id="{DED83E4A-7F87-46E3-BB0C-CA3EF4F2A3A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3" name="ZoneTexte 2">
            <a:extLst>
              <a:ext uri="{FF2B5EF4-FFF2-40B4-BE49-F238E27FC236}">
                <a16:creationId xmlns:a16="http://schemas.microsoft.com/office/drawing/2014/main" id="{6D942C0E-FB75-4DD8-9772-56C7A976900F}"/>
              </a:ext>
            </a:extLst>
          </p:cNvPr>
          <p:cNvSpPr txBox="1"/>
          <p:nvPr userDrawn="1"/>
        </p:nvSpPr>
        <p:spPr>
          <a:xfrm>
            <a:off x="4174524" y="6439161"/>
            <a:ext cx="3842952" cy="369332"/>
          </a:xfrm>
          <a:prstGeom prst="rect">
            <a:avLst/>
          </a:prstGeom>
          <a:noFill/>
        </p:spPr>
        <p:txBody>
          <a:bodyPr wrap="square" rtlCol="0">
            <a:spAutoFit/>
          </a:bodyPr>
          <a:lstStyle/>
          <a:p>
            <a:endParaRPr lang="fr-CA" dirty="0"/>
          </a:p>
        </p:txBody>
      </p:sp>
      <p:sp>
        <p:nvSpPr>
          <p:cNvPr id="12" name="Espace réservé du pied de page 8">
            <a:extLst>
              <a:ext uri="{FF2B5EF4-FFF2-40B4-BE49-F238E27FC236}">
                <a16:creationId xmlns:a16="http://schemas.microsoft.com/office/drawing/2014/main" id="{3FC80C83-4C22-4FE1-9936-12598E13B54D}"/>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3485979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Disposition personnalisée">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3D9A52F7-9438-4366-A59E-4EA15F88B0A2}"/>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6" name="Image 5">
            <a:extLst>
              <a:ext uri="{FF2B5EF4-FFF2-40B4-BE49-F238E27FC236}">
                <a16:creationId xmlns:a16="http://schemas.microsoft.com/office/drawing/2014/main" id="{4BB570B9-ECA2-47D3-9B34-F6EA6AB86F03}"/>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0" name="Espace réservé du pied de page 8">
            <a:extLst>
              <a:ext uri="{FF2B5EF4-FFF2-40B4-BE49-F238E27FC236}">
                <a16:creationId xmlns:a16="http://schemas.microsoft.com/office/drawing/2014/main" id="{D6C59C5C-5C6D-4216-8483-ACF5F7185C70}"/>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
        <p:nvSpPr>
          <p:cNvPr id="11" name="Titre 1">
            <a:extLst>
              <a:ext uri="{FF2B5EF4-FFF2-40B4-BE49-F238E27FC236}">
                <a16:creationId xmlns:a16="http://schemas.microsoft.com/office/drawing/2014/main" id="{90858A32-4821-4AAD-859D-DEE514CA1333}"/>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cxnSp>
        <p:nvCxnSpPr>
          <p:cNvPr id="12" name="Connecteur droit 11">
            <a:extLst>
              <a:ext uri="{FF2B5EF4-FFF2-40B4-BE49-F238E27FC236}">
                <a16:creationId xmlns:a16="http://schemas.microsoft.com/office/drawing/2014/main" id="{ADAC77EB-A9B2-4EBB-8FCB-7405D681C739}"/>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3980841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965D8CF7-6CB6-468B-8C21-AF80FA1D464F}"/>
              </a:ext>
            </a:extLst>
          </p:cNvPr>
          <p:cNvSpPr>
            <a:spLocks noGrp="1"/>
          </p:cNvSpPr>
          <p:nvPr>
            <p:ph idx="1"/>
          </p:nvPr>
        </p:nvSpPr>
        <p:spPr>
          <a:xfrm>
            <a:off x="838200" y="1438348"/>
            <a:ext cx="10515600" cy="4351338"/>
          </a:xfrm>
        </p:spPr>
        <p:txBody>
          <a:bodyPr/>
          <a:lstStyle/>
          <a:p>
            <a:pPr lvl="0"/>
            <a:r>
              <a:rPr lang="fr-FR"/>
              <a:t>Cliquez pour modifier les styles du texte du masque</a:t>
            </a:r>
          </a:p>
          <a:p>
            <a:pPr lvl="1"/>
            <a:r>
              <a:rPr lang="fr-FR"/>
              <a:t>Deuxième niveau</a:t>
            </a:r>
          </a:p>
          <a:p>
            <a:pPr lvl="2"/>
            <a:r>
              <a:rPr lang="fr-FR"/>
              <a:t>Troisième niveau</a:t>
            </a:r>
          </a:p>
        </p:txBody>
      </p:sp>
      <p:sp>
        <p:nvSpPr>
          <p:cNvPr id="6" name="Espace réservé du numéro de diapositive 4">
            <a:extLst>
              <a:ext uri="{FF2B5EF4-FFF2-40B4-BE49-F238E27FC236}">
                <a16:creationId xmlns:a16="http://schemas.microsoft.com/office/drawing/2014/main" id="{8DC30CFF-6936-4E7F-ABE3-3F8BCE3E2CBC}"/>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7" name="Image 6">
            <a:extLst>
              <a:ext uri="{FF2B5EF4-FFF2-40B4-BE49-F238E27FC236}">
                <a16:creationId xmlns:a16="http://schemas.microsoft.com/office/drawing/2014/main" id="{C5F15E4A-34C5-42E1-818F-54921643C662}"/>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1" name="Espace réservé du pied de page 8">
            <a:extLst>
              <a:ext uri="{FF2B5EF4-FFF2-40B4-BE49-F238E27FC236}">
                <a16:creationId xmlns:a16="http://schemas.microsoft.com/office/drawing/2014/main" id="{EEF46081-B239-41F1-BE82-95DA82D121A3}"/>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cxnSp>
        <p:nvCxnSpPr>
          <p:cNvPr id="12" name="Connecteur droit 11">
            <a:extLst>
              <a:ext uri="{FF2B5EF4-FFF2-40B4-BE49-F238E27FC236}">
                <a16:creationId xmlns:a16="http://schemas.microsoft.com/office/drawing/2014/main" id="{4B74746B-21B2-4AB5-BE55-C60344EA9C46}"/>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
        <p:nvSpPr>
          <p:cNvPr id="13" name="Titre 1">
            <a:extLst>
              <a:ext uri="{FF2B5EF4-FFF2-40B4-BE49-F238E27FC236}">
                <a16:creationId xmlns:a16="http://schemas.microsoft.com/office/drawing/2014/main" id="{94516A94-9889-470F-8413-E0231C92EABE}"/>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spTree>
    <p:extLst>
      <p:ext uri="{BB962C8B-B14F-4D97-AF65-F5344CB8AC3E}">
        <p14:creationId xmlns:p14="http://schemas.microsoft.com/office/powerpoint/2010/main" val="291463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Titre de section">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F211FCE-D99A-4492-8D29-5264337F532C}"/>
              </a:ext>
            </a:extLst>
          </p:cNvPr>
          <p:cNvSpPr>
            <a:spLocks noGrp="1"/>
          </p:cNvSpPr>
          <p:nvPr>
            <p:ph type="title"/>
          </p:nvPr>
        </p:nvSpPr>
        <p:spPr>
          <a:xfrm>
            <a:off x="831850" y="1709738"/>
            <a:ext cx="10515600" cy="2852737"/>
          </a:xfrm>
        </p:spPr>
        <p:txBody>
          <a:bodyPr anchor="b"/>
          <a:lstStyle>
            <a:lvl1pPr>
              <a:defRPr sz="6000" cap="small" baseline="0">
                <a:latin typeface="Corbel" panose="020B0503020204020204" pitchFamily="34" charset="0"/>
              </a:defRPr>
            </a:lvl1pPr>
          </a:lstStyle>
          <a:p>
            <a:r>
              <a:rPr lang="fr-FR"/>
              <a:t>Modifiez le style du titre</a:t>
            </a:r>
            <a:endParaRPr lang="fr-CA" dirty="0"/>
          </a:p>
        </p:txBody>
      </p:sp>
      <p:sp>
        <p:nvSpPr>
          <p:cNvPr id="3" name="Espace réservé du texte 2">
            <a:extLst>
              <a:ext uri="{FF2B5EF4-FFF2-40B4-BE49-F238E27FC236}">
                <a16:creationId xmlns:a16="http://schemas.microsoft.com/office/drawing/2014/main" id="{5BB2AD29-F06B-49D9-9D5A-E76A9AD85DA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fr-FR"/>
              <a:t>Cliquez pour modifier les styles du texte du masque</a:t>
            </a:r>
          </a:p>
        </p:txBody>
      </p:sp>
      <p:cxnSp>
        <p:nvCxnSpPr>
          <p:cNvPr id="8" name="Connecteur droit 7">
            <a:extLst>
              <a:ext uri="{FF2B5EF4-FFF2-40B4-BE49-F238E27FC236}">
                <a16:creationId xmlns:a16="http://schemas.microsoft.com/office/drawing/2014/main" id="{AF302DA3-A3F9-41AF-A392-736E3BCF56DB}"/>
              </a:ext>
            </a:extLst>
          </p:cNvPr>
          <p:cNvCxnSpPr/>
          <p:nvPr userDrawn="1"/>
        </p:nvCxnSpPr>
        <p:spPr>
          <a:xfrm>
            <a:off x="838200" y="4562475"/>
            <a:ext cx="10515600" cy="0"/>
          </a:xfrm>
          <a:prstGeom prst="line">
            <a:avLst/>
          </a:prstGeom>
        </p:spPr>
        <p:style>
          <a:lnRef idx="1">
            <a:schemeClr val="accent1"/>
          </a:lnRef>
          <a:fillRef idx="0">
            <a:schemeClr val="accent1"/>
          </a:fillRef>
          <a:effectRef idx="0">
            <a:schemeClr val="accent1"/>
          </a:effectRef>
          <a:fontRef idx="minor">
            <a:schemeClr val="tx1"/>
          </a:fontRef>
        </p:style>
      </p:cxnSp>
      <p:sp>
        <p:nvSpPr>
          <p:cNvPr id="6" name="Espace réservé du numéro de diapositive 4">
            <a:extLst>
              <a:ext uri="{FF2B5EF4-FFF2-40B4-BE49-F238E27FC236}">
                <a16:creationId xmlns:a16="http://schemas.microsoft.com/office/drawing/2014/main" id="{894B67EE-9660-4160-90A3-7CF19CF222EC}"/>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7" name="Image 6">
            <a:extLst>
              <a:ext uri="{FF2B5EF4-FFF2-40B4-BE49-F238E27FC236}">
                <a16:creationId xmlns:a16="http://schemas.microsoft.com/office/drawing/2014/main" id="{7886DCCD-AD52-4B7D-91C4-D2F701259E1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0" name="Espace réservé du pied de page 8">
            <a:extLst>
              <a:ext uri="{FF2B5EF4-FFF2-40B4-BE49-F238E27FC236}">
                <a16:creationId xmlns:a16="http://schemas.microsoft.com/office/drawing/2014/main" id="{8252EF00-95D7-4281-B210-2568CFEF0256}"/>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365595546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eux contenus">
    <p:spTree>
      <p:nvGrpSpPr>
        <p:cNvPr id="1" name=""/>
        <p:cNvGrpSpPr/>
        <p:nvPr/>
      </p:nvGrpSpPr>
      <p:grpSpPr>
        <a:xfrm>
          <a:off x="0" y="0"/>
          <a:ext cx="0" cy="0"/>
          <a:chOff x="0" y="0"/>
          <a:chExt cx="0" cy="0"/>
        </a:xfrm>
      </p:grpSpPr>
      <p:sp>
        <p:nvSpPr>
          <p:cNvPr id="3" name="Espace réservé du contenu 2">
            <a:extLst>
              <a:ext uri="{FF2B5EF4-FFF2-40B4-BE49-F238E27FC236}">
                <a16:creationId xmlns:a16="http://schemas.microsoft.com/office/drawing/2014/main" id="{038F63EB-FC4D-49E6-B2E9-C28360FB560A}"/>
              </a:ext>
            </a:extLst>
          </p:cNvPr>
          <p:cNvSpPr>
            <a:spLocks noGrp="1"/>
          </p:cNvSpPr>
          <p:nvPr>
            <p:ph sz="half" idx="1"/>
          </p:nvPr>
        </p:nvSpPr>
        <p:spPr>
          <a:xfrm>
            <a:off x="838200" y="1438348"/>
            <a:ext cx="5181600" cy="4351338"/>
          </a:xfrm>
        </p:spPr>
        <p:txBody>
          <a:bodyPr/>
          <a:lstStyle/>
          <a:p>
            <a:pPr lvl="0"/>
            <a:r>
              <a:rPr lang="fr-FR"/>
              <a:t>Cliquez pour modifier les styles du texte du masque</a:t>
            </a:r>
          </a:p>
          <a:p>
            <a:pPr lvl="1"/>
            <a:r>
              <a:rPr lang="fr-FR"/>
              <a:t>Deuxième niveau</a:t>
            </a:r>
          </a:p>
          <a:p>
            <a:pPr lvl="2"/>
            <a:r>
              <a:rPr lang="fr-FR"/>
              <a:t>Troisième niveau</a:t>
            </a:r>
          </a:p>
        </p:txBody>
      </p:sp>
      <p:sp>
        <p:nvSpPr>
          <p:cNvPr id="4" name="Espace réservé du contenu 3">
            <a:extLst>
              <a:ext uri="{FF2B5EF4-FFF2-40B4-BE49-F238E27FC236}">
                <a16:creationId xmlns:a16="http://schemas.microsoft.com/office/drawing/2014/main" id="{27ECB4D5-23E4-44E2-A150-1EB8B8115221}"/>
              </a:ext>
            </a:extLst>
          </p:cNvPr>
          <p:cNvSpPr>
            <a:spLocks noGrp="1"/>
          </p:cNvSpPr>
          <p:nvPr>
            <p:ph sz="half" idx="2"/>
          </p:nvPr>
        </p:nvSpPr>
        <p:spPr>
          <a:xfrm>
            <a:off x="6172200" y="1438348"/>
            <a:ext cx="5181600" cy="4351338"/>
          </a:xfrm>
        </p:spPr>
        <p:txBody>
          <a:bodyPr/>
          <a:lstStyle/>
          <a:p>
            <a:pPr lvl="0"/>
            <a:r>
              <a:rPr lang="fr-FR"/>
              <a:t>Cliquez pour modifier les styles du texte du masque</a:t>
            </a:r>
          </a:p>
          <a:p>
            <a:pPr lvl="1"/>
            <a:r>
              <a:rPr lang="fr-FR"/>
              <a:t>Deuxième niveau</a:t>
            </a:r>
          </a:p>
          <a:p>
            <a:pPr lvl="2"/>
            <a:r>
              <a:rPr lang="fr-FR"/>
              <a:t>Troisième niveau</a:t>
            </a:r>
          </a:p>
        </p:txBody>
      </p:sp>
      <p:sp>
        <p:nvSpPr>
          <p:cNvPr id="7" name="Espace réservé du numéro de diapositive 4">
            <a:extLst>
              <a:ext uri="{FF2B5EF4-FFF2-40B4-BE49-F238E27FC236}">
                <a16:creationId xmlns:a16="http://schemas.microsoft.com/office/drawing/2014/main" id="{918BF572-6690-48E6-9780-7AA67411F808}"/>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8" name="Image 7">
            <a:extLst>
              <a:ext uri="{FF2B5EF4-FFF2-40B4-BE49-F238E27FC236}">
                <a16:creationId xmlns:a16="http://schemas.microsoft.com/office/drawing/2014/main" id="{F5EC2491-F84F-4ED1-873E-E96DC6530791}"/>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2" name="Espace réservé du pied de page 8">
            <a:extLst>
              <a:ext uri="{FF2B5EF4-FFF2-40B4-BE49-F238E27FC236}">
                <a16:creationId xmlns:a16="http://schemas.microsoft.com/office/drawing/2014/main" id="{69907E76-3A2E-41BF-B4A4-0FBECE71A8EB}"/>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
        <p:nvSpPr>
          <p:cNvPr id="13" name="Titre 1">
            <a:extLst>
              <a:ext uri="{FF2B5EF4-FFF2-40B4-BE49-F238E27FC236}">
                <a16:creationId xmlns:a16="http://schemas.microsoft.com/office/drawing/2014/main" id="{EF2B7079-2141-450B-AE97-07CCCE62CC91}"/>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cxnSp>
        <p:nvCxnSpPr>
          <p:cNvPr id="14" name="Connecteur droit 13">
            <a:extLst>
              <a:ext uri="{FF2B5EF4-FFF2-40B4-BE49-F238E27FC236}">
                <a16:creationId xmlns:a16="http://schemas.microsoft.com/office/drawing/2014/main" id="{584A9B5F-881F-499D-8049-F501C8FDA675}"/>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625725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A69CA6-79C7-46FC-83E3-E69CDFA4B5EC}"/>
              </a:ext>
            </a:extLst>
          </p:cNvPr>
          <p:cNvSpPr>
            <a:spLocks noGrp="1"/>
          </p:cNvSpPr>
          <p:nvPr>
            <p:ph type="body" idx="1"/>
          </p:nvPr>
        </p:nvSpPr>
        <p:spPr>
          <a:xfrm>
            <a:off x="839788" y="1461257"/>
            <a:ext cx="5157787" cy="823912"/>
          </a:xfrm>
        </p:spPr>
        <p:txBody>
          <a:bodyPr anchor="ctr">
            <a:noAutofit/>
          </a:bodyPr>
          <a:lstStyle>
            <a:lvl1pPr marL="0" indent="0">
              <a:buNone/>
              <a:defRPr sz="3200" b="1">
                <a:solidFill>
                  <a:schemeClr val="accent1"/>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C23370F-ED82-49DA-A2B0-2BC2AF72A6A1}"/>
              </a:ext>
            </a:extLst>
          </p:cNvPr>
          <p:cNvSpPr>
            <a:spLocks noGrp="1"/>
          </p:cNvSpPr>
          <p:nvPr>
            <p:ph sz="half" idx="2"/>
          </p:nvPr>
        </p:nvSpPr>
        <p:spPr>
          <a:xfrm>
            <a:off x="836612" y="2403425"/>
            <a:ext cx="5157787" cy="3398962"/>
          </a:xfrm>
        </p:spPr>
        <p:txBody>
          <a:bodyPr/>
          <a:lstStyle>
            <a:lvl1pPr marL="228600" indent="-228600">
              <a:buClr>
                <a:schemeClr val="accent1"/>
              </a:buClr>
              <a:buFont typeface="Wingdings" panose="05000000000000000000" pitchFamily="2" charset="2"/>
              <a:buChar char="§"/>
              <a:defRPr/>
            </a:lvl1pPr>
            <a:lvl2pPr>
              <a:buClr>
                <a:schemeClr val="accent2"/>
              </a:buClr>
              <a:defRPr/>
            </a:lvl2pPr>
            <a:lvl3pPr marL="1143000" indent="-228600">
              <a:buClr>
                <a:schemeClr val="bg1">
                  <a:lumMod val="50000"/>
                </a:schemeClr>
              </a:buClr>
              <a:buFont typeface="Calibri" panose="020F0502020204030204" pitchFamily="34" charset="0"/>
              <a:buChar char="­"/>
              <a:defRPr/>
            </a:lvl3pPr>
          </a:lstStyle>
          <a:p>
            <a:pPr lvl="0"/>
            <a:r>
              <a:rPr lang="fr-FR"/>
              <a:t>Cliquez pour modifier les styles du texte du masque</a:t>
            </a:r>
          </a:p>
          <a:p>
            <a:pPr lvl="1"/>
            <a:r>
              <a:rPr lang="fr-FR"/>
              <a:t>Deuxième niveau</a:t>
            </a:r>
          </a:p>
          <a:p>
            <a:pPr lvl="2"/>
            <a:r>
              <a:rPr lang="fr-FR"/>
              <a:t>Troisième niveau</a:t>
            </a:r>
          </a:p>
        </p:txBody>
      </p:sp>
      <p:sp>
        <p:nvSpPr>
          <p:cNvPr id="5" name="Espace réservé du texte 4">
            <a:extLst>
              <a:ext uri="{FF2B5EF4-FFF2-40B4-BE49-F238E27FC236}">
                <a16:creationId xmlns:a16="http://schemas.microsoft.com/office/drawing/2014/main" id="{4A622CE8-80D6-4D57-B8C8-A3904946BD05}"/>
              </a:ext>
            </a:extLst>
          </p:cNvPr>
          <p:cNvSpPr>
            <a:spLocks noGrp="1"/>
          </p:cNvSpPr>
          <p:nvPr>
            <p:ph type="body" sz="quarter" idx="3"/>
          </p:nvPr>
        </p:nvSpPr>
        <p:spPr>
          <a:xfrm>
            <a:off x="6169024" y="1461257"/>
            <a:ext cx="5183188" cy="823912"/>
          </a:xfrm>
        </p:spPr>
        <p:txBody>
          <a:bodyPr anchor="ctr">
            <a:noAutofit/>
          </a:bodyPr>
          <a:lstStyle>
            <a:lvl1pPr marL="0" indent="0">
              <a:buNone/>
              <a:defRPr sz="3200" b="1">
                <a:solidFill>
                  <a:schemeClr val="accent1"/>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6" name="Espace réservé du contenu 5">
            <a:extLst>
              <a:ext uri="{FF2B5EF4-FFF2-40B4-BE49-F238E27FC236}">
                <a16:creationId xmlns:a16="http://schemas.microsoft.com/office/drawing/2014/main" id="{6E89E3EB-A359-4E34-A080-C270E27B9090}"/>
              </a:ext>
            </a:extLst>
          </p:cNvPr>
          <p:cNvSpPr>
            <a:spLocks noGrp="1"/>
          </p:cNvSpPr>
          <p:nvPr>
            <p:ph sz="quarter" idx="4"/>
          </p:nvPr>
        </p:nvSpPr>
        <p:spPr>
          <a:xfrm>
            <a:off x="6169024" y="2403425"/>
            <a:ext cx="5183188" cy="3398963"/>
          </a:xfrm>
        </p:spPr>
        <p:txBody>
          <a:bodyPr/>
          <a:lstStyle>
            <a:lvl1pPr marL="228600" indent="-228600">
              <a:buClr>
                <a:schemeClr val="accent1"/>
              </a:buClr>
              <a:buFont typeface="Wingdings" panose="05000000000000000000" pitchFamily="2" charset="2"/>
              <a:buChar char="§"/>
              <a:defRPr/>
            </a:lvl1pPr>
            <a:lvl2pPr>
              <a:buClr>
                <a:schemeClr val="accent2"/>
              </a:buClr>
              <a:defRPr/>
            </a:lvl2pPr>
            <a:lvl3pPr marL="1143000" indent="-228600">
              <a:buClr>
                <a:schemeClr val="bg1">
                  <a:lumMod val="50000"/>
                </a:schemeClr>
              </a:buClr>
              <a:buFont typeface="Calibri" panose="020F0502020204030204" pitchFamily="34" charset="0"/>
              <a:buChar char="­"/>
              <a:defRPr/>
            </a:lvl3pPr>
          </a:lstStyle>
          <a:p>
            <a:pPr lvl="0"/>
            <a:r>
              <a:rPr lang="fr-FR"/>
              <a:t>Cliquez pour modifier les styles du texte du masque</a:t>
            </a:r>
          </a:p>
          <a:p>
            <a:pPr lvl="1"/>
            <a:r>
              <a:rPr lang="fr-FR"/>
              <a:t>Deuxième niveau</a:t>
            </a:r>
          </a:p>
          <a:p>
            <a:pPr lvl="2"/>
            <a:r>
              <a:rPr lang="fr-FR"/>
              <a:t>Troisième niveau</a:t>
            </a:r>
          </a:p>
        </p:txBody>
      </p:sp>
      <p:sp>
        <p:nvSpPr>
          <p:cNvPr id="9" name="Espace réservé du numéro de diapositive 4">
            <a:extLst>
              <a:ext uri="{FF2B5EF4-FFF2-40B4-BE49-F238E27FC236}">
                <a16:creationId xmlns:a16="http://schemas.microsoft.com/office/drawing/2014/main" id="{9D1FD634-9374-4891-89B3-9F8C3205BF60}"/>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10" name="Image 9">
            <a:extLst>
              <a:ext uri="{FF2B5EF4-FFF2-40B4-BE49-F238E27FC236}">
                <a16:creationId xmlns:a16="http://schemas.microsoft.com/office/drawing/2014/main" id="{07B63E28-2859-42A1-86E4-62EC8F8AA44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4" name="Espace réservé du pied de page 8">
            <a:extLst>
              <a:ext uri="{FF2B5EF4-FFF2-40B4-BE49-F238E27FC236}">
                <a16:creationId xmlns:a16="http://schemas.microsoft.com/office/drawing/2014/main" id="{C40B9338-548E-4C41-848C-0AB1DB9D3AB4}"/>
              </a:ext>
            </a:extLst>
          </p:cNvPr>
          <p:cNvSpPr>
            <a:spLocks noGrp="1"/>
          </p:cNvSpPr>
          <p:nvPr>
            <p:ph type="ftr" sz="quarter" idx="10"/>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cxnSp>
        <p:nvCxnSpPr>
          <p:cNvPr id="15" name="Connecteur droit 14">
            <a:extLst>
              <a:ext uri="{FF2B5EF4-FFF2-40B4-BE49-F238E27FC236}">
                <a16:creationId xmlns:a16="http://schemas.microsoft.com/office/drawing/2014/main" id="{92D9F189-B82A-4EF5-AEA5-31409DF6570E}"/>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
        <p:nvSpPr>
          <p:cNvPr id="16" name="Titre 1">
            <a:extLst>
              <a:ext uri="{FF2B5EF4-FFF2-40B4-BE49-F238E27FC236}">
                <a16:creationId xmlns:a16="http://schemas.microsoft.com/office/drawing/2014/main" id="{B01E0E2F-2DC0-4627-B08E-29143782BCFF}"/>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spTree>
    <p:extLst>
      <p:ext uri="{BB962C8B-B14F-4D97-AF65-F5344CB8AC3E}">
        <p14:creationId xmlns:p14="http://schemas.microsoft.com/office/powerpoint/2010/main" val="31630966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Comparaison">
    <p:spTree>
      <p:nvGrpSpPr>
        <p:cNvPr id="1" name=""/>
        <p:cNvGrpSpPr/>
        <p:nvPr/>
      </p:nvGrpSpPr>
      <p:grpSpPr>
        <a:xfrm>
          <a:off x="0" y="0"/>
          <a:ext cx="0" cy="0"/>
          <a:chOff x="0" y="0"/>
          <a:chExt cx="0" cy="0"/>
        </a:xfrm>
      </p:grpSpPr>
      <p:sp>
        <p:nvSpPr>
          <p:cNvPr id="3" name="Espace réservé du texte 2">
            <a:extLst>
              <a:ext uri="{FF2B5EF4-FFF2-40B4-BE49-F238E27FC236}">
                <a16:creationId xmlns:a16="http://schemas.microsoft.com/office/drawing/2014/main" id="{5EA69CA6-79C7-46FC-83E3-E69CDFA4B5EC}"/>
              </a:ext>
            </a:extLst>
          </p:cNvPr>
          <p:cNvSpPr>
            <a:spLocks noGrp="1"/>
          </p:cNvSpPr>
          <p:nvPr>
            <p:ph type="body" idx="1"/>
          </p:nvPr>
        </p:nvSpPr>
        <p:spPr>
          <a:xfrm>
            <a:off x="839788" y="1412221"/>
            <a:ext cx="10512424" cy="823912"/>
          </a:xfrm>
        </p:spPr>
        <p:txBody>
          <a:bodyPr anchor="ctr">
            <a:normAutofit/>
          </a:bodyPr>
          <a:lstStyle>
            <a:lvl1pPr marL="0" indent="0">
              <a:buNone/>
              <a:defRPr sz="3200" b="1">
                <a:solidFill>
                  <a:schemeClr val="accent1"/>
                </a:solidFill>
                <a:latin typeface="Corbel" panose="020B0503020204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fr-FR"/>
              <a:t>Cliquez pour modifier les styles du texte du masque</a:t>
            </a:r>
          </a:p>
        </p:txBody>
      </p:sp>
      <p:sp>
        <p:nvSpPr>
          <p:cNvPr id="4" name="Espace réservé du contenu 3">
            <a:extLst>
              <a:ext uri="{FF2B5EF4-FFF2-40B4-BE49-F238E27FC236}">
                <a16:creationId xmlns:a16="http://schemas.microsoft.com/office/drawing/2014/main" id="{9C23370F-ED82-49DA-A2B0-2BC2AF72A6A1}"/>
              </a:ext>
            </a:extLst>
          </p:cNvPr>
          <p:cNvSpPr>
            <a:spLocks noGrp="1"/>
          </p:cNvSpPr>
          <p:nvPr>
            <p:ph sz="half" idx="2"/>
          </p:nvPr>
        </p:nvSpPr>
        <p:spPr>
          <a:xfrm>
            <a:off x="839788" y="2386739"/>
            <a:ext cx="10512424" cy="3684588"/>
          </a:xfrm>
        </p:spPr>
        <p:txBody>
          <a:bodyPr/>
          <a:lstStyle>
            <a:lvl1pPr marL="228600" indent="-228600">
              <a:buClr>
                <a:schemeClr val="accent1"/>
              </a:buClr>
              <a:buFont typeface="Wingdings" panose="05000000000000000000" pitchFamily="2" charset="2"/>
              <a:buChar char="§"/>
              <a:defRPr/>
            </a:lvl1pPr>
            <a:lvl2pPr>
              <a:buClr>
                <a:schemeClr val="accent2"/>
              </a:buClr>
              <a:defRPr/>
            </a:lvl2pPr>
            <a:lvl3pPr marL="1143000" indent="-228600">
              <a:buClr>
                <a:schemeClr val="bg1">
                  <a:lumMod val="50000"/>
                </a:schemeClr>
              </a:buClr>
              <a:buFont typeface="Calibri" panose="020F0502020204030204" pitchFamily="34" charset="0"/>
              <a:buChar char="­"/>
              <a:defRPr/>
            </a:lvl3pPr>
          </a:lstStyle>
          <a:p>
            <a:pPr lvl="0"/>
            <a:r>
              <a:rPr lang="fr-FR"/>
              <a:t>Cliquez pour modifier les styles du texte du masque</a:t>
            </a:r>
          </a:p>
          <a:p>
            <a:pPr lvl="1"/>
            <a:r>
              <a:rPr lang="fr-FR"/>
              <a:t>Deuxième niveau</a:t>
            </a:r>
          </a:p>
          <a:p>
            <a:pPr lvl="2"/>
            <a:r>
              <a:rPr lang="fr-FR"/>
              <a:t>Troisième niveau</a:t>
            </a:r>
          </a:p>
        </p:txBody>
      </p:sp>
      <p:sp>
        <p:nvSpPr>
          <p:cNvPr id="7" name="Espace réservé du numéro de diapositive 4">
            <a:extLst>
              <a:ext uri="{FF2B5EF4-FFF2-40B4-BE49-F238E27FC236}">
                <a16:creationId xmlns:a16="http://schemas.microsoft.com/office/drawing/2014/main" id="{F9B1B5ED-0AF2-47A8-B6F5-896671FCF040}"/>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8" name="Image 7">
            <a:extLst>
              <a:ext uri="{FF2B5EF4-FFF2-40B4-BE49-F238E27FC236}">
                <a16:creationId xmlns:a16="http://schemas.microsoft.com/office/drawing/2014/main" id="{9F67EADF-10D5-4A28-B4CE-51A991E304F5}"/>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0" name="Espace réservé du pied de page 9">
            <a:extLst>
              <a:ext uri="{FF2B5EF4-FFF2-40B4-BE49-F238E27FC236}">
                <a16:creationId xmlns:a16="http://schemas.microsoft.com/office/drawing/2014/main" id="{35CD23B5-CC09-4209-BF6A-F961167E1E95}"/>
              </a:ext>
            </a:extLst>
          </p:cNvPr>
          <p:cNvSpPr>
            <a:spLocks noGrp="1"/>
          </p:cNvSpPr>
          <p:nvPr>
            <p:ph type="ftr" sz="quarter" idx="10"/>
          </p:nvPr>
        </p:nvSpPr>
        <p:spPr/>
        <p:txBody>
          <a:bodyPr/>
          <a:lstStyle/>
          <a:p>
            <a:r>
              <a:rPr lang="fr-CA"/>
              <a:t>Mots clés du sous-titre - Date en format lettre</a:t>
            </a:r>
            <a:endParaRPr lang="fr-CA" dirty="0"/>
          </a:p>
        </p:txBody>
      </p:sp>
      <p:sp>
        <p:nvSpPr>
          <p:cNvPr id="13" name="Titre 1">
            <a:extLst>
              <a:ext uri="{FF2B5EF4-FFF2-40B4-BE49-F238E27FC236}">
                <a16:creationId xmlns:a16="http://schemas.microsoft.com/office/drawing/2014/main" id="{06613D09-EE6C-4DBC-BF77-6C957F71853D}"/>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cxnSp>
        <p:nvCxnSpPr>
          <p:cNvPr id="14" name="Connecteur droit 13">
            <a:extLst>
              <a:ext uri="{FF2B5EF4-FFF2-40B4-BE49-F238E27FC236}">
                <a16:creationId xmlns:a16="http://schemas.microsoft.com/office/drawing/2014/main" id="{78456596-CBCF-4FAF-A8B6-0F272154A6F0}"/>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943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re seul">
    <p:spTree>
      <p:nvGrpSpPr>
        <p:cNvPr id="1" name=""/>
        <p:cNvGrpSpPr/>
        <p:nvPr/>
      </p:nvGrpSpPr>
      <p:grpSpPr>
        <a:xfrm>
          <a:off x="0" y="0"/>
          <a:ext cx="0" cy="0"/>
          <a:chOff x="0" y="0"/>
          <a:chExt cx="0" cy="0"/>
        </a:xfrm>
      </p:grpSpPr>
      <p:sp>
        <p:nvSpPr>
          <p:cNvPr id="5" name="Espace réservé du numéro de diapositive 4">
            <a:extLst>
              <a:ext uri="{FF2B5EF4-FFF2-40B4-BE49-F238E27FC236}">
                <a16:creationId xmlns:a16="http://schemas.microsoft.com/office/drawing/2014/main" id="{92073C5F-C5D4-4B9E-B75E-58D039A1D4AC}"/>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6" name="Image 5">
            <a:extLst>
              <a:ext uri="{FF2B5EF4-FFF2-40B4-BE49-F238E27FC236}">
                <a16:creationId xmlns:a16="http://schemas.microsoft.com/office/drawing/2014/main" id="{CAC2637D-5874-47D0-812C-054140261217}"/>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10" name="Espace réservé du pied de page 8">
            <a:extLst>
              <a:ext uri="{FF2B5EF4-FFF2-40B4-BE49-F238E27FC236}">
                <a16:creationId xmlns:a16="http://schemas.microsoft.com/office/drawing/2014/main" id="{4887C315-1A5F-4657-8DFC-7D2B3AC830A2}"/>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
        <p:nvSpPr>
          <p:cNvPr id="11" name="Titre 1">
            <a:extLst>
              <a:ext uri="{FF2B5EF4-FFF2-40B4-BE49-F238E27FC236}">
                <a16:creationId xmlns:a16="http://schemas.microsoft.com/office/drawing/2014/main" id="{A6BAA401-5A18-4341-915A-5A971FCA88EE}"/>
              </a:ext>
            </a:extLst>
          </p:cNvPr>
          <p:cNvSpPr>
            <a:spLocks noGrp="1"/>
          </p:cNvSpPr>
          <p:nvPr>
            <p:ph type="title"/>
          </p:nvPr>
        </p:nvSpPr>
        <p:spPr>
          <a:xfrm>
            <a:off x="838200" y="16643"/>
            <a:ext cx="10515600" cy="1189944"/>
          </a:xfrm>
        </p:spPr>
        <p:txBody>
          <a:bodyPr anchor="b"/>
          <a:lstStyle>
            <a:lvl1pPr>
              <a:defRPr cap="small" baseline="0">
                <a:latin typeface="Corbel" panose="020B0503020204020204" pitchFamily="34" charset="0"/>
              </a:defRPr>
            </a:lvl1pPr>
          </a:lstStyle>
          <a:p>
            <a:r>
              <a:rPr lang="fr-FR"/>
              <a:t>Modifiez le style du titre</a:t>
            </a:r>
            <a:endParaRPr lang="fr-CA" dirty="0"/>
          </a:p>
        </p:txBody>
      </p:sp>
      <p:cxnSp>
        <p:nvCxnSpPr>
          <p:cNvPr id="12" name="Connecteur droit 11">
            <a:extLst>
              <a:ext uri="{FF2B5EF4-FFF2-40B4-BE49-F238E27FC236}">
                <a16:creationId xmlns:a16="http://schemas.microsoft.com/office/drawing/2014/main" id="{65941FE0-7779-4548-AACC-10E3C8665A1E}"/>
              </a:ext>
            </a:extLst>
          </p:cNvPr>
          <p:cNvCxnSpPr>
            <a:cxnSpLocks/>
          </p:cNvCxnSpPr>
          <p:nvPr userDrawn="1"/>
        </p:nvCxnSpPr>
        <p:spPr>
          <a:xfrm flipV="1">
            <a:off x="838200" y="1217347"/>
            <a:ext cx="10515600" cy="7484"/>
          </a:xfrm>
          <a:prstGeom prst="line">
            <a:avLst/>
          </a:prstGeom>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428035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u numéro de diapositive 4">
            <a:extLst>
              <a:ext uri="{FF2B5EF4-FFF2-40B4-BE49-F238E27FC236}">
                <a16:creationId xmlns:a16="http://schemas.microsoft.com/office/drawing/2014/main" id="{AA5BF810-32A3-4068-A94F-62C70AFE9048}"/>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pic>
        <p:nvPicPr>
          <p:cNvPr id="3" name="Image 2">
            <a:extLst>
              <a:ext uri="{FF2B5EF4-FFF2-40B4-BE49-F238E27FC236}">
                <a16:creationId xmlns:a16="http://schemas.microsoft.com/office/drawing/2014/main" id="{A843BEA7-FDE3-4287-90A1-CB390EDDED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6" name="Espace réservé du pied de page 8">
            <a:extLst>
              <a:ext uri="{FF2B5EF4-FFF2-40B4-BE49-F238E27FC236}">
                <a16:creationId xmlns:a16="http://schemas.microsoft.com/office/drawing/2014/main" id="{E5575CBD-580F-4B52-91CB-57CBFA2A596E}"/>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40206851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objTx" preserve="1">
  <p:cSld name="Contenu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69AE7DF8-0E5E-45EA-9034-2F428592C683}"/>
              </a:ext>
            </a:extLst>
          </p:cNvPr>
          <p:cNvSpPr>
            <a:spLocks noGrp="1"/>
          </p:cNvSpPr>
          <p:nvPr>
            <p:ph type="title"/>
          </p:nvPr>
        </p:nvSpPr>
        <p:spPr>
          <a:xfrm>
            <a:off x="839788" y="457200"/>
            <a:ext cx="3932237" cy="1600200"/>
          </a:xfrm>
        </p:spPr>
        <p:txBody>
          <a:bodyPr anchor="b"/>
          <a:lstStyle>
            <a:lvl1pPr>
              <a:defRPr sz="3200">
                <a:latin typeface="Corbel" panose="020B0503020204020204" pitchFamily="34" charset="0"/>
              </a:defRPr>
            </a:lvl1pPr>
          </a:lstStyle>
          <a:p>
            <a:r>
              <a:rPr lang="fr-FR"/>
              <a:t>Modifiez le style du titre</a:t>
            </a:r>
            <a:endParaRPr lang="fr-CA" dirty="0"/>
          </a:p>
        </p:txBody>
      </p:sp>
      <p:sp>
        <p:nvSpPr>
          <p:cNvPr id="3" name="Espace réservé du contenu 2">
            <a:extLst>
              <a:ext uri="{FF2B5EF4-FFF2-40B4-BE49-F238E27FC236}">
                <a16:creationId xmlns:a16="http://schemas.microsoft.com/office/drawing/2014/main" id="{024EB9BC-BFAC-46A1-830B-65822B3B5040}"/>
              </a:ext>
            </a:extLst>
          </p:cNvPr>
          <p:cNvSpPr>
            <a:spLocks noGrp="1"/>
          </p:cNvSpPr>
          <p:nvPr>
            <p:ph idx="1"/>
          </p:nvPr>
        </p:nvSpPr>
        <p:spPr>
          <a:xfrm>
            <a:off x="5183188" y="987425"/>
            <a:ext cx="6172200" cy="4873625"/>
          </a:xfrm>
        </p:spPr>
        <p:txBody>
          <a:bodyPr/>
          <a:lstStyle>
            <a:lvl1pPr marL="228600" indent="-228600">
              <a:buClr>
                <a:schemeClr val="accent1"/>
              </a:buClr>
              <a:buFont typeface="Wingdings" panose="05000000000000000000" pitchFamily="2" charset="2"/>
              <a:buChar char="§"/>
              <a:defRPr sz="3200"/>
            </a:lvl1pPr>
            <a:lvl2pPr>
              <a:buClr>
                <a:schemeClr val="accent2"/>
              </a:buClr>
              <a:defRPr sz="2800"/>
            </a:lvl2pPr>
            <a:lvl3pPr marL="1143000" indent="-228600">
              <a:buClr>
                <a:schemeClr val="bg1">
                  <a:lumMod val="50000"/>
                </a:schemeClr>
              </a:buClr>
              <a:buFont typeface="Calibri" panose="020F0502020204030204" pitchFamily="34" charset="0"/>
              <a:buChar char="­"/>
              <a:defRPr sz="2400"/>
            </a:lvl3pPr>
            <a:lvl4pPr marL="1371600" indent="0">
              <a:buNone/>
              <a:defRPr sz="2000"/>
            </a:lvl4pPr>
            <a:lvl5pPr>
              <a:defRPr sz="2000"/>
            </a:lvl5pPr>
            <a:lvl6pPr>
              <a:defRPr sz="2000"/>
            </a:lvl6pPr>
            <a:lvl7pPr>
              <a:defRPr sz="2000"/>
            </a:lvl7pPr>
            <a:lvl8pPr>
              <a:defRPr sz="2000"/>
            </a:lvl8pPr>
            <a:lvl9pPr>
              <a:defRPr sz="2000"/>
            </a:lvl9pPr>
          </a:lstStyle>
          <a:p>
            <a:pPr lvl="0"/>
            <a:r>
              <a:rPr lang="fr-FR"/>
              <a:t>Cliquez pour modifier les styles du texte du masque</a:t>
            </a:r>
          </a:p>
          <a:p>
            <a:pPr lvl="1"/>
            <a:r>
              <a:rPr lang="fr-FR"/>
              <a:t>Deuxième niveau</a:t>
            </a:r>
          </a:p>
          <a:p>
            <a:pPr lvl="2"/>
            <a:r>
              <a:rPr lang="fr-FR"/>
              <a:t>Troisième niveau</a:t>
            </a:r>
          </a:p>
        </p:txBody>
      </p:sp>
      <p:sp>
        <p:nvSpPr>
          <p:cNvPr id="4" name="Espace réservé du texte 3">
            <a:extLst>
              <a:ext uri="{FF2B5EF4-FFF2-40B4-BE49-F238E27FC236}">
                <a16:creationId xmlns:a16="http://schemas.microsoft.com/office/drawing/2014/main" id="{072876DD-0905-48FD-BC0F-854D586379C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9" name="Connecteur droit 8">
            <a:extLst>
              <a:ext uri="{FF2B5EF4-FFF2-40B4-BE49-F238E27FC236}">
                <a16:creationId xmlns:a16="http://schemas.microsoft.com/office/drawing/2014/main" id="{1E267825-789C-4B5C-A1FA-E748FF4DC921}"/>
              </a:ext>
            </a:extLst>
          </p:cNvPr>
          <p:cNvCxnSpPr/>
          <p:nvPr userDrawn="1"/>
        </p:nvCxnSpPr>
        <p:spPr>
          <a:xfrm>
            <a:off x="838200" y="2057400"/>
            <a:ext cx="3933825"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8DC7FF8A-035A-4B56-A940-B62A113429DD}"/>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8" name="Espace réservé du numéro de diapositive 4">
            <a:extLst>
              <a:ext uri="{FF2B5EF4-FFF2-40B4-BE49-F238E27FC236}">
                <a16:creationId xmlns:a16="http://schemas.microsoft.com/office/drawing/2014/main" id="{004FAD9B-31D4-4EE5-8C7B-F2A57F3ED0A1}"/>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sp>
        <p:nvSpPr>
          <p:cNvPr id="12" name="Espace réservé du pied de page 8">
            <a:extLst>
              <a:ext uri="{FF2B5EF4-FFF2-40B4-BE49-F238E27FC236}">
                <a16:creationId xmlns:a16="http://schemas.microsoft.com/office/drawing/2014/main" id="{EF549091-E408-4E19-B435-41264165CC06}"/>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243069036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picTx" preserve="1">
  <p:cSld name="Image avec légende">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CFD9204D-995F-4691-AA61-B0C53875621D}"/>
              </a:ext>
            </a:extLst>
          </p:cNvPr>
          <p:cNvSpPr>
            <a:spLocks noGrp="1"/>
          </p:cNvSpPr>
          <p:nvPr>
            <p:ph type="title"/>
          </p:nvPr>
        </p:nvSpPr>
        <p:spPr>
          <a:xfrm>
            <a:off x="839788" y="457200"/>
            <a:ext cx="3932237" cy="1600200"/>
          </a:xfrm>
        </p:spPr>
        <p:txBody>
          <a:bodyPr anchor="b"/>
          <a:lstStyle>
            <a:lvl1pPr>
              <a:defRPr sz="3200">
                <a:latin typeface="Corbel" panose="020B0503020204020204" pitchFamily="34" charset="0"/>
              </a:defRPr>
            </a:lvl1pPr>
          </a:lstStyle>
          <a:p>
            <a:r>
              <a:rPr lang="fr-FR"/>
              <a:t>Modifiez le style du titre</a:t>
            </a:r>
            <a:endParaRPr lang="fr-CA" dirty="0"/>
          </a:p>
        </p:txBody>
      </p:sp>
      <p:sp>
        <p:nvSpPr>
          <p:cNvPr id="3" name="Espace réservé pour une image  2">
            <a:extLst>
              <a:ext uri="{FF2B5EF4-FFF2-40B4-BE49-F238E27FC236}">
                <a16:creationId xmlns:a16="http://schemas.microsoft.com/office/drawing/2014/main" id="{A6A64499-647E-4DD7-B63A-320F84DC250C}"/>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fr-FR"/>
              <a:t>Cliquez sur l'icône pour ajouter une image</a:t>
            </a:r>
            <a:endParaRPr lang="fr-CA"/>
          </a:p>
        </p:txBody>
      </p:sp>
      <p:sp>
        <p:nvSpPr>
          <p:cNvPr id="4" name="Espace réservé du texte 3">
            <a:extLst>
              <a:ext uri="{FF2B5EF4-FFF2-40B4-BE49-F238E27FC236}">
                <a16:creationId xmlns:a16="http://schemas.microsoft.com/office/drawing/2014/main" id="{13E32987-6091-4313-BC10-394A36C5981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fr-FR"/>
              <a:t>Cliquez pour modifier les styles du texte du masque</a:t>
            </a:r>
          </a:p>
        </p:txBody>
      </p:sp>
      <p:cxnSp>
        <p:nvCxnSpPr>
          <p:cNvPr id="9" name="Connecteur droit 8">
            <a:extLst>
              <a:ext uri="{FF2B5EF4-FFF2-40B4-BE49-F238E27FC236}">
                <a16:creationId xmlns:a16="http://schemas.microsoft.com/office/drawing/2014/main" id="{3F9B9621-657F-4D6E-91CA-032A3A026A0A}"/>
              </a:ext>
            </a:extLst>
          </p:cNvPr>
          <p:cNvCxnSpPr/>
          <p:nvPr userDrawn="1"/>
        </p:nvCxnSpPr>
        <p:spPr>
          <a:xfrm>
            <a:off x="838200" y="2057400"/>
            <a:ext cx="3933825" cy="0"/>
          </a:xfrm>
          <a:prstGeom prst="line">
            <a:avLst/>
          </a:prstGeom>
        </p:spPr>
        <p:style>
          <a:lnRef idx="1">
            <a:schemeClr val="accent1"/>
          </a:lnRef>
          <a:fillRef idx="0">
            <a:schemeClr val="accent1"/>
          </a:fillRef>
          <a:effectRef idx="0">
            <a:schemeClr val="accent1"/>
          </a:effectRef>
          <a:fontRef idx="minor">
            <a:schemeClr val="tx1"/>
          </a:fontRef>
        </p:style>
      </p:cxnSp>
      <p:pic>
        <p:nvPicPr>
          <p:cNvPr id="7" name="Image 6">
            <a:extLst>
              <a:ext uri="{FF2B5EF4-FFF2-40B4-BE49-F238E27FC236}">
                <a16:creationId xmlns:a16="http://schemas.microsoft.com/office/drawing/2014/main" id="{3C952531-598C-45CF-8E2E-F755AD5B401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86788" y="6440345"/>
            <a:ext cx="783722" cy="381556"/>
          </a:xfrm>
          <a:prstGeom prst="rect">
            <a:avLst/>
          </a:prstGeom>
        </p:spPr>
      </p:pic>
      <p:sp>
        <p:nvSpPr>
          <p:cNvPr id="8" name="Espace réservé du numéro de diapositive 4">
            <a:extLst>
              <a:ext uri="{FF2B5EF4-FFF2-40B4-BE49-F238E27FC236}">
                <a16:creationId xmlns:a16="http://schemas.microsoft.com/office/drawing/2014/main" id="{94B3FD70-FCF4-4A28-934B-37DCE3E6A49B}"/>
              </a:ext>
            </a:extLst>
          </p:cNvPr>
          <p:cNvSpPr txBox="1">
            <a:spLocks/>
          </p:cNvSpPr>
          <p:nvPr userDrawn="1"/>
        </p:nvSpPr>
        <p:spPr>
          <a:xfrm>
            <a:off x="8763000" y="6476232"/>
            <a:ext cx="2743200" cy="365125"/>
          </a:xfrm>
          <a:prstGeom prst="rect">
            <a:avLst/>
          </a:prstGeom>
        </p:spPr>
        <p:txBody>
          <a:bodyPr/>
          <a:lstStyle>
            <a:defPPr>
              <a:defRPr lang="fr-FR"/>
            </a:defPPr>
            <a:lvl1pPr marL="0" algn="l" defTabSz="914400" rtl="0" eaLnBrk="1" latinLnBrk="0" hangingPunct="1">
              <a:defRPr sz="1800" kern="1200">
                <a:solidFill>
                  <a:schemeClr val="bg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fld id="{1DB2ADFA-9251-4532-83B3-1640CEA2FF32}" type="slidenum">
              <a:rPr lang="fr-CA" smtClean="0"/>
              <a:pPr algn="r"/>
              <a:t>‹N°›</a:t>
            </a:fld>
            <a:endParaRPr lang="fr-CA" dirty="0"/>
          </a:p>
        </p:txBody>
      </p:sp>
      <p:sp>
        <p:nvSpPr>
          <p:cNvPr id="12" name="Espace réservé du pied de page 8">
            <a:extLst>
              <a:ext uri="{FF2B5EF4-FFF2-40B4-BE49-F238E27FC236}">
                <a16:creationId xmlns:a16="http://schemas.microsoft.com/office/drawing/2014/main" id="{50B900D6-39C6-44FB-BD13-D218A1B0DEC9}"/>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363736766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99E5250E-C9E8-4C87-8C39-DFFFBD23717C}"/>
              </a:ext>
            </a:extLst>
          </p:cNvPr>
          <p:cNvSpPr/>
          <p:nvPr userDrawn="1"/>
        </p:nvSpPr>
        <p:spPr>
          <a:xfrm>
            <a:off x="15" y="0"/>
            <a:ext cx="3038093"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a:extLst>
              <a:ext uri="{FF2B5EF4-FFF2-40B4-BE49-F238E27FC236}">
                <a16:creationId xmlns:a16="http://schemas.microsoft.com/office/drawing/2014/main" id="{2B55B0AB-5916-4212-B858-7BDB06CAC9C8}"/>
              </a:ext>
            </a:extLst>
          </p:cNvPr>
          <p:cNvSpPr/>
          <p:nvPr userDrawn="1"/>
        </p:nvSpPr>
        <p:spPr>
          <a:xfrm>
            <a:off x="3030053" y="0"/>
            <a:ext cx="48006"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itle 1">
            <a:extLst>
              <a:ext uri="{FF2B5EF4-FFF2-40B4-BE49-F238E27FC236}">
                <a16:creationId xmlns:a16="http://schemas.microsoft.com/office/drawing/2014/main" id="{F2D50476-7AE5-4202-8BFF-DEE708E3B7FB}"/>
              </a:ext>
            </a:extLst>
          </p:cNvPr>
          <p:cNvSpPr>
            <a:spLocks noGrp="1"/>
          </p:cNvSpPr>
          <p:nvPr>
            <p:ph type="title"/>
          </p:nvPr>
        </p:nvSpPr>
        <p:spPr>
          <a:xfrm>
            <a:off x="342900" y="594362"/>
            <a:ext cx="2400300" cy="3455127"/>
          </a:xfrm>
        </p:spPr>
        <p:txBody>
          <a:bodyPr anchor="b">
            <a:normAutofit/>
          </a:bodyPr>
          <a:lstStyle>
            <a:lvl1pPr>
              <a:lnSpc>
                <a:spcPct val="100000"/>
              </a:lnSpc>
              <a:defRPr sz="3200" b="0" cap="small" baseline="0">
                <a:solidFill>
                  <a:srgbClr val="FFFFFF"/>
                </a:solidFill>
                <a:latin typeface="Corbel" panose="020B0503020204020204" pitchFamily="34" charset="0"/>
              </a:defRPr>
            </a:lvl1pPr>
          </a:lstStyle>
          <a:p>
            <a:r>
              <a:rPr lang="fr-FR" dirty="0"/>
              <a:t>Modifiez le style du titre</a:t>
            </a:r>
            <a:endParaRPr lang="en-US" dirty="0"/>
          </a:p>
        </p:txBody>
      </p:sp>
      <p:sp>
        <p:nvSpPr>
          <p:cNvPr id="11" name="Content Placeholder 2">
            <a:extLst>
              <a:ext uri="{FF2B5EF4-FFF2-40B4-BE49-F238E27FC236}">
                <a16:creationId xmlns:a16="http://schemas.microsoft.com/office/drawing/2014/main" id="{6D86E1DE-E6D8-48E5-B75E-50BE9CD96874}"/>
              </a:ext>
            </a:extLst>
          </p:cNvPr>
          <p:cNvSpPr>
            <a:spLocks noGrp="1"/>
          </p:cNvSpPr>
          <p:nvPr>
            <p:ph idx="1"/>
          </p:nvPr>
        </p:nvSpPr>
        <p:spPr>
          <a:xfrm>
            <a:off x="3460239" y="731520"/>
            <a:ext cx="8130078" cy="4992386"/>
          </a:xfrm>
        </p:spPr>
        <p:txBody>
          <a:bodyPr>
            <a:normAutofit/>
          </a:bodyPr>
          <a:lstStyle>
            <a:lvl1pPr marL="0" indent="0">
              <a:buNone/>
              <a:defRPr sz="2000"/>
            </a:lvl1pPr>
          </a:lstStyle>
          <a:p>
            <a:pPr lvl="0"/>
            <a:r>
              <a:rPr lang="fr-FR" dirty="0"/>
              <a:t>Modifier les styles du texte du masque</a:t>
            </a:r>
          </a:p>
        </p:txBody>
      </p:sp>
      <p:sp>
        <p:nvSpPr>
          <p:cNvPr id="12" name="ZoneTexte 11">
            <a:extLst>
              <a:ext uri="{FF2B5EF4-FFF2-40B4-BE49-F238E27FC236}">
                <a16:creationId xmlns:a16="http://schemas.microsoft.com/office/drawing/2014/main" id="{043836C6-2A7C-4495-91AC-AD5D5807CFBF}"/>
              </a:ext>
            </a:extLst>
          </p:cNvPr>
          <p:cNvSpPr txBox="1"/>
          <p:nvPr userDrawn="1"/>
        </p:nvSpPr>
        <p:spPr>
          <a:xfrm>
            <a:off x="8240486" y="5784866"/>
            <a:ext cx="3349831" cy="830997"/>
          </a:xfrm>
          <a:prstGeom prst="rect">
            <a:avLst/>
          </a:prstGeom>
          <a:noFill/>
        </p:spPr>
        <p:txBody>
          <a:bodyPr wrap="square" rtlCol="0">
            <a:spAutoFit/>
          </a:bodyPr>
          <a:lstStyle/>
          <a:p>
            <a:pPr algn="r"/>
            <a:r>
              <a:rPr lang="fr-CA" sz="1600" i="1" dirty="0">
                <a:solidFill>
                  <a:schemeClr val="bg1">
                    <a:lumMod val="50000"/>
                  </a:schemeClr>
                </a:solidFill>
              </a:rPr>
              <a:t>Consortium InterS4 – Un levier de mobilisation des meilleures connaissances</a:t>
            </a:r>
          </a:p>
        </p:txBody>
      </p:sp>
      <p:grpSp>
        <p:nvGrpSpPr>
          <p:cNvPr id="7" name="Groupe 6">
            <a:extLst>
              <a:ext uri="{FF2B5EF4-FFF2-40B4-BE49-F238E27FC236}">
                <a16:creationId xmlns:a16="http://schemas.microsoft.com/office/drawing/2014/main" id="{F1D82BDC-D68F-4F51-AFD2-A7CEB488128C}"/>
              </a:ext>
            </a:extLst>
          </p:cNvPr>
          <p:cNvGrpSpPr/>
          <p:nvPr userDrawn="1"/>
        </p:nvGrpSpPr>
        <p:grpSpPr>
          <a:xfrm>
            <a:off x="5384066" y="1798062"/>
            <a:ext cx="5809715" cy="3261876"/>
            <a:chOff x="4857973" y="1072617"/>
            <a:chExt cx="5809715" cy="3261876"/>
          </a:xfrm>
        </p:grpSpPr>
        <p:pic>
          <p:nvPicPr>
            <p:cNvPr id="13" name="Image 12">
              <a:extLst>
                <a:ext uri="{FF2B5EF4-FFF2-40B4-BE49-F238E27FC236}">
                  <a16:creationId xmlns:a16="http://schemas.microsoft.com/office/drawing/2014/main" id="{4FDD5C15-F5ED-4BCB-8190-0D3888444D52}"/>
                </a:ext>
              </a:extLst>
            </p:cNvPr>
            <p:cNvPicPr>
              <a:picLocks noChangeAspect="1"/>
            </p:cNvPicPr>
            <p:nvPr userDrawn="1"/>
          </p:nvPicPr>
          <p:blipFill>
            <a:blip r:embed="rId2"/>
            <a:stretch>
              <a:fillRect/>
            </a:stretch>
          </p:blipFill>
          <p:spPr>
            <a:xfrm>
              <a:off x="6721436" y="1138245"/>
              <a:ext cx="3946252" cy="3196248"/>
            </a:xfrm>
            <a:prstGeom prst="rect">
              <a:avLst/>
            </a:prstGeom>
          </p:spPr>
        </p:pic>
        <p:pic>
          <p:nvPicPr>
            <p:cNvPr id="14" name="Image 13">
              <a:extLst>
                <a:ext uri="{FF2B5EF4-FFF2-40B4-BE49-F238E27FC236}">
                  <a16:creationId xmlns:a16="http://schemas.microsoft.com/office/drawing/2014/main" id="{FE21AA42-FA42-49E4-95F7-AFCE37EAAD42}"/>
                </a:ext>
              </a:extLst>
            </p:cNvPr>
            <p:cNvPicPr>
              <a:picLocks noChangeAspect="1"/>
            </p:cNvPicPr>
            <p:nvPr userDrawn="1"/>
          </p:nvPicPr>
          <p:blipFill rotWithShape="1">
            <a:blip r:embed="rId3">
              <a:clrChange>
                <a:clrFrom>
                  <a:srgbClr val="FFFFFF"/>
                </a:clrFrom>
                <a:clrTo>
                  <a:srgbClr val="FFFFFF">
                    <a:alpha val="0"/>
                  </a:srgbClr>
                </a:clrTo>
              </a:clrChange>
            </a:blip>
            <a:srcRect b="3066"/>
            <a:stretch/>
          </p:blipFill>
          <p:spPr>
            <a:xfrm>
              <a:off x="4857973" y="1072617"/>
              <a:ext cx="4064947" cy="3121555"/>
            </a:xfrm>
            <a:prstGeom prst="rect">
              <a:avLst/>
            </a:prstGeom>
          </p:spPr>
        </p:pic>
      </p:grpSp>
    </p:spTree>
    <p:extLst>
      <p:ext uri="{BB962C8B-B14F-4D97-AF65-F5344CB8AC3E}">
        <p14:creationId xmlns:p14="http://schemas.microsoft.com/office/powerpoint/2010/main" val="31931150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7686744E-75B7-4543-94C7-61D75E439CF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DF66D702-E83E-4666-B3CC-CE30FA23C407}"/>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7" name="Rectangle 6">
            <a:extLst>
              <a:ext uri="{FF2B5EF4-FFF2-40B4-BE49-F238E27FC236}">
                <a16:creationId xmlns:a16="http://schemas.microsoft.com/office/drawing/2014/main" id="{961BD8D8-F09D-4326-B0D1-4EB07EF84984}"/>
              </a:ext>
            </a:extLst>
          </p:cNvPr>
          <p:cNvSpPr/>
          <p:nvPr userDrawn="1"/>
        </p:nvSpPr>
        <p:spPr>
          <a:xfrm>
            <a:off x="2382" y="6400800"/>
            <a:ext cx="12189618" cy="457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a:extLst>
              <a:ext uri="{FF2B5EF4-FFF2-40B4-BE49-F238E27FC236}">
                <a16:creationId xmlns:a16="http://schemas.microsoft.com/office/drawing/2014/main" id="{15D19567-1A0A-462F-934A-710EA4DD0434}"/>
              </a:ext>
            </a:extLst>
          </p:cNvPr>
          <p:cNvSpPr/>
          <p:nvPr userDrawn="1"/>
        </p:nvSpPr>
        <p:spPr>
          <a:xfrm>
            <a:off x="12" y="6334316"/>
            <a:ext cx="12191988" cy="6648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Espace réservé du pied de page 8">
            <a:extLst>
              <a:ext uri="{FF2B5EF4-FFF2-40B4-BE49-F238E27FC236}">
                <a16:creationId xmlns:a16="http://schemas.microsoft.com/office/drawing/2014/main" id="{C8C63422-2E22-4F9D-8D12-67C3845DCDB4}"/>
              </a:ext>
            </a:extLst>
          </p:cNvPr>
          <p:cNvSpPr>
            <a:spLocks noGrp="1"/>
          </p:cNvSpPr>
          <p:nvPr>
            <p:ph type="ftr" sz="quarter" idx="3"/>
          </p:nvPr>
        </p:nvSpPr>
        <p:spPr>
          <a:xfrm>
            <a:off x="1537447" y="6446837"/>
            <a:ext cx="9117106" cy="365125"/>
          </a:xfrm>
          <a:prstGeom prst="rect">
            <a:avLst/>
          </a:prstGeom>
        </p:spPr>
        <p:txBody>
          <a:bodyPr vert="horz" lIns="91440" tIns="45720" rIns="91440" bIns="45720" rtlCol="0" anchor="ctr"/>
          <a:lstStyle>
            <a:lvl1pPr algn="ctr">
              <a:defRPr sz="1200">
                <a:solidFill>
                  <a:schemeClr val="bg1"/>
                </a:solidFill>
              </a:defRPr>
            </a:lvl1pPr>
          </a:lstStyle>
          <a:p>
            <a:r>
              <a:rPr lang="fr-CA"/>
              <a:t>Mots clés du sous-titre - Date en format lettre</a:t>
            </a:r>
            <a:endParaRPr lang="fr-CA" dirty="0"/>
          </a:p>
        </p:txBody>
      </p:sp>
    </p:spTree>
    <p:extLst>
      <p:ext uri="{BB962C8B-B14F-4D97-AF65-F5344CB8AC3E}">
        <p14:creationId xmlns:p14="http://schemas.microsoft.com/office/powerpoint/2010/main" val="2348634845"/>
      </p:ext>
    </p:extLst>
  </p:cSld>
  <p:clrMap bg1="lt1" tx1="dk1" bg2="lt2" tx2="dk2" accent1="accent1" accent2="accent2" accent3="accent3" accent4="accent4" accent5="accent5" accent6="accent6" hlink="hlink" folHlink="folHlink"/>
  <p:sldLayoutIdLst>
    <p:sldLayoutId id="2147483649" r:id="rId1"/>
    <p:sldLayoutId id="2147483658" r:id="rId2"/>
    <p:sldLayoutId id="2147483659" r:id="rId3"/>
    <p:sldLayoutId id="2147483650" r:id="rId4"/>
    <p:sldLayoutId id="2147483651" r:id="rId5"/>
    <p:sldLayoutId id="2147483652" r:id="rId6"/>
    <p:sldLayoutId id="2147483653" r:id="rId7"/>
    <p:sldLayoutId id="2147483670" r:id="rId8"/>
    <p:sldLayoutId id="2147483654" r:id="rId9"/>
    <p:sldLayoutId id="2147483655" r:id="rId10"/>
    <p:sldLayoutId id="2147483656" r:id="rId11"/>
    <p:sldLayoutId id="2147483657" r:id="rId12"/>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Espace réservé du titre 1">
            <a:extLst>
              <a:ext uri="{FF2B5EF4-FFF2-40B4-BE49-F238E27FC236}">
                <a16:creationId xmlns:a16="http://schemas.microsoft.com/office/drawing/2014/main" id="{5B4E1C23-B77F-4AF1-997F-B98A5EA36F0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fr-FR"/>
              <a:t>Modifiez le style du titre</a:t>
            </a:r>
            <a:endParaRPr lang="fr-CA"/>
          </a:p>
        </p:txBody>
      </p:sp>
      <p:sp>
        <p:nvSpPr>
          <p:cNvPr id="3" name="Espace réservé du texte 2">
            <a:extLst>
              <a:ext uri="{FF2B5EF4-FFF2-40B4-BE49-F238E27FC236}">
                <a16:creationId xmlns:a16="http://schemas.microsoft.com/office/drawing/2014/main" id="{64687688-04BF-4879-ABC5-F12E38ECA9C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fr-FR" dirty="0"/>
              <a:t>Cliquez pour modifier les styles du texte du masque</a:t>
            </a:r>
          </a:p>
          <a:p>
            <a:pPr lvl="1"/>
            <a:r>
              <a:rPr lang="fr-FR" dirty="0"/>
              <a:t>Deuxième niveau</a:t>
            </a:r>
          </a:p>
          <a:p>
            <a:pPr lvl="2"/>
            <a:r>
              <a:rPr lang="fr-FR" dirty="0"/>
              <a:t>Troisième niveau</a:t>
            </a:r>
          </a:p>
        </p:txBody>
      </p:sp>
      <p:sp>
        <p:nvSpPr>
          <p:cNvPr id="4" name="Espace réservé de la date 3">
            <a:extLst>
              <a:ext uri="{FF2B5EF4-FFF2-40B4-BE49-F238E27FC236}">
                <a16:creationId xmlns:a16="http://schemas.microsoft.com/office/drawing/2014/main" id="{52716165-2882-4556-9428-AF638DB80E0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fr-CA"/>
          </a:p>
        </p:txBody>
      </p:sp>
      <p:sp>
        <p:nvSpPr>
          <p:cNvPr id="5" name="Espace réservé du pied de page 4">
            <a:extLst>
              <a:ext uri="{FF2B5EF4-FFF2-40B4-BE49-F238E27FC236}">
                <a16:creationId xmlns:a16="http://schemas.microsoft.com/office/drawing/2014/main" id="{9CE14729-FEE4-479A-A460-45E1143BD05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fr-CA"/>
              <a:t>Mots clés du sous-titre - Date en format lettre</a:t>
            </a:r>
          </a:p>
        </p:txBody>
      </p:sp>
      <p:sp>
        <p:nvSpPr>
          <p:cNvPr id="6" name="Espace réservé du numéro de diapositive 5">
            <a:extLst>
              <a:ext uri="{FF2B5EF4-FFF2-40B4-BE49-F238E27FC236}">
                <a16:creationId xmlns:a16="http://schemas.microsoft.com/office/drawing/2014/main" id="{DC965F09-965A-4A36-98BD-ED36A53437F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E1DEE9-C61A-48C9-8BDF-2ED97A94B0E5}" type="slidenum">
              <a:rPr lang="fr-CA" smtClean="0"/>
              <a:t>‹N°›</a:t>
            </a:fld>
            <a:endParaRPr lang="fr-CA"/>
          </a:p>
        </p:txBody>
      </p:sp>
    </p:spTree>
    <p:extLst>
      <p:ext uri="{BB962C8B-B14F-4D97-AF65-F5344CB8AC3E}">
        <p14:creationId xmlns:p14="http://schemas.microsoft.com/office/powerpoint/2010/main" val="1652001422"/>
      </p:ext>
    </p:extLst>
  </p:cSld>
  <p:clrMap bg1="lt1" tx1="dk1" bg2="lt2" tx2="dk2" accent1="accent1" accent2="accent2" accent3="accent3" accent4="accent4" accent5="accent5" accent6="accent6" hlink="hlink" folHlink="folHlink"/>
  <p:sldLayoutIdLst>
    <p:sldLayoutId id="2147483669" r:id="rId1"/>
  </p:sldLayoutIdLst>
  <p:hf sldNum="0"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4.xml"/><Relationship Id="rId5" Type="http://schemas.openxmlformats.org/officeDocument/2006/relationships/image" Target="../media/image11.png"/><Relationship Id="rId4" Type="http://schemas.openxmlformats.org/officeDocument/2006/relationships/image" Target="../media/image10.png"/></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4.xml"/></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23.png"/><Relationship Id="rId1" Type="http://schemas.openxmlformats.org/officeDocument/2006/relationships/slideLayout" Target="../slideLayouts/slideLayout4.xml"/><Relationship Id="rId4" Type="http://schemas.openxmlformats.org/officeDocument/2006/relationships/image" Target="../media/image25.svg"/></Relationships>
</file>

<file path=ppt/slides/_rels/slide16.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image" Target="../media/image26.png"/><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ous-titre 2">
            <a:extLst>
              <a:ext uri="{FF2B5EF4-FFF2-40B4-BE49-F238E27FC236}">
                <a16:creationId xmlns:a16="http://schemas.microsoft.com/office/drawing/2014/main" id="{B5EA7957-9666-400A-9794-833F19034A07}"/>
              </a:ext>
            </a:extLst>
          </p:cNvPr>
          <p:cNvSpPr>
            <a:spLocks noGrp="1"/>
          </p:cNvSpPr>
          <p:nvPr>
            <p:ph type="subTitle" idx="1"/>
          </p:nvPr>
        </p:nvSpPr>
        <p:spPr/>
        <p:txBody>
          <a:bodyPr>
            <a:normAutofit/>
          </a:bodyPr>
          <a:lstStyle/>
          <a:p>
            <a:r>
              <a:rPr lang="fr-CA" sz="2200" dirty="0"/>
              <a:t>Aide à la réflexion pour mettre en place les éléments structurants favorables afin de mieux tirer profit des meilleures connaissances  </a:t>
            </a:r>
          </a:p>
        </p:txBody>
      </p:sp>
      <p:sp>
        <p:nvSpPr>
          <p:cNvPr id="7" name="ZoneTexte 6">
            <a:extLst>
              <a:ext uri="{FF2B5EF4-FFF2-40B4-BE49-F238E27FC236}">
                <a16:creationId xmlns:a16="http://schemas.microsoft.com/office/drawing/2014/main" id="{DB60EBE5-BDAE-BC27-6086-FD7CD1880C82}"/>
              </a:ext>
            </a:extLst>
          </p:cNvPr>
          <p:cNvSpPr txBox="1"/>
          <p:nvPr/>
        </p:nvSpPr>
        <p:spPr>
          <a:xfrm>
            <a:off x="1595717" y="2105561"/>
            <a:ext cx="5558118" cy="1569660"/>
          </a:xfrm>
          <a:prstGeom prst="rect">
            <a:avLst/>
          </a:prstGeom>
          <a:noFill/>
        </p:spPr>
        <p:txBody>
          <a:bodyPr wrap="square" rtlCol="0">
            <a:spAutoFit/>
          </a:bodyPr>
          <a:lstStyle/>
          <a:p>
            <a:r>
              <a:rPr lang="fr-CA" sz="4800" dirty="0"/>
              <a:t>LE COURTAGE DE CONNAISSANCES</a:t>
            </a:r>
          </a:p>
        </p:txBody>
      </p:sp>
      <p:pic>
        <p:nvPicPr>
          <p:cNvPr id="4" name="Image 3">
            <a:extLst>
              <a:ext uri="{FF2B5EF4-FFF2-40B4-BE49-F238E27FC236}">
                <a16:creationId xmlns:a16="http://schemas.microsoft.com/office/drawing/2014/main" id="{1C28CD2B-BCB6-193C-E9AB-A8BA85EDA246}"/>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7817225" y="796365"/>
            <a:ext cx="2562784" cy="3417045"/>
          </a:xfrm>
          <a:prstGeom prst="rect">
            <a:avLst/>
          </a:prstGeom>
        </p:spPr>
      </p:pic>
      <p:sp>
        <p:nvSpPr>
          <p:cNvPr id="6" name="ZoneTexte 5">
            <a:extLst>
              <a:ext uri="{FF2B5EF4-FFF2-40B4-BE49-F238E27FC236}">
                <a16:creationId xmlns:a16="http://schemas.microsoft.com/office/drawing/2014/main" id="{4F6B7D3E-5563-0692-EB89-6E83BCA45102}"/>
              </a:ext>
            </a:extLst>
          </p:cNvPr>
          <p:cNvSpPr txBox="1"/>
          <p:nvPr/>
        </p:nvSpPr>
        <p:spPr>
          <a:xfrm>
            <a:off x="1524000" y="5545138"/>
            <a:ext cx="9040238" cy="369332"/>
          </a:xfrm>
          <a:prstGeom prst="rect">
            <a:avLst/>
          </a:prstGeom>
          <a:noFill/>
        </p:spPr>
        <p:txBody>
          <a:bodyPr wrap="square">
            <a:spAutoFit/>
          </a:bodyPr>
          <a:lstStyle/>
          <a:p>
            <a:pPr algn="r"/>
            <a:r>
              <a:rPr lang="fr-CA" dirty="0"/>
              <a:t>28 septembre 2023</a:t>
            </a:r>
          </a:p>
        </p:txBody>
      </p:sp>
    </p:spTree>
    <p:extLst>
      <p:ext uri="{BB962C8B-B14F-4D97-AF65-F5344CB8AC3E}">
        <p14:creationId xmlns:p14="http://schemas.microsoft.com/office/powerpoint/2010/main" val="372547785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756A2EBE-AC49-61E6-E7AA-6E183D215E68}"/>
              </a:ext>
            </a:extLst>
          </p:cNvPr>
          <p:cNvSpPr>
            <a:spLocks noGrp="1"/>
          </p:cNvSpPr>
          <p:nvPr>
            <p:ph type="title"/>
          </p:nvPr>
        </p:nvSpPr>
        <p:spPr/>
        <p:txBody>
          <a:bodyPr>
            <a:normAutofit/>
          </a:bodyPr>
          <a:lstStyle/>
          <a:p>
            <a:r>
              <a:rPr lang="fr-CA" sz="3200" dirty="0"/>
              <a:t>Plan de la présentation</a:t>
            </a:r>
          </a:p>
        </p:txBody>
      </p:sp>
      <p:sp>
        <p:nvSpPr>
          <p:cNvPr id="4" name="Espace réservé du contenu 3">
            <a:extLst>
              <a:ext uri="{FF2B5EF4-FFF2-40B4-BE49-F238E27FC236}">
                <a16:creationId xmlns:a16="http://schemas.microsoft.com/office/drawing/2014/main" id="{FA887F2D-0D10-0882-C22D-CF6142DDE583}"/>
              </a:ext>
            </a:extLst>
          </p:cNvPr>
          <p:cNvSpPr txBox="1">
            <a:spLocks/>
          </p:cNvSpPr>
          <p:nvPr/>
        </p:nvSpPr>
        <p:spPr>
          <a:xfrm>
            <a:off x="838200" y="1811972"/>
            <a:ext cx="10512424" cy="39600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514350" indent="-514350">
              <a:buFont typeface="+mj-lt"/>
              <a:buAutoNum type="arabicPeriod"/>
            </a:pPr>
            <a:r>
              <a:rPr lang="fr-CA" dirty="0"/>
              <a:t>Mise en contexte</a:t>
            </a:r>
          </a:p>
          <a:p>
            <a:pPr marL="514350" indent="-514350">
              <a:buFont typeface="+mj-lt"/>
              <a:buAutoNum type="arabicPeriod"/>
            </a:pPr>
            <a:r>
              <a:rPr lang="fr-CA" dirty="0"/>
              <a:t>Objectifs de la rencontre</a:t>
            </a:r>
          </a:p>
          <a:p>
            <a:pPr marL="514350" indent="-514350">
              <a:buFont typeface="+mj-lt"/>
              <a:buAutoNum type="arabicPeriod"/>
            </a:pPr>
            <a:r>
              <a:rPr lang="fr-CA" dirty="0"/>
              <a:t>Mode d’emploi</a:t>
            </a:r>
          </a:p>
          <a:p>
            <a:pPr marL="514350" indent="-514350">
              <a:buFont typeface="+mj-lt"/>
              <a:buAutoNum type="arabicPeriod"/>
            </a:pPr>
            <a:r>
              <a:rPr lang="fr-CA" dirty="0"/>
              <a:t>Aide à la réflexion : structure de courtage de connaissances</a:t>
            </a:r>
            <a:endParaRPr lang="fr-CA" dirty="0">
              <a:highlight>
                <a:srgbClr val="FFFF00"/>
              </a:highlight>
            </a:endParaRPr>
          </a:p>
          <a:p>
            <a:pPr marL="514350" indent="-514350">
              <a:buFont typeface="+mj-lt"/>
              <a:buAutoNum type="arabicPeriod"/>
            </a:pPr>
            <a:r>
              <a:rPr lang="fr-CA" dirty="0"/>
              <a:t>Démarche de courtage de connaissances avec approximation de temps requis</a:t>
            </a:r>
          </a:p>
          <a:p>
            <a:pPr marL="514350" indent="-514350">
              <a:buFont typeface="+mj-lt"/>
              <a:buAutoNum type="arabicPeriod"/>
            </a:pPr>
            <a:r>
              <a:rPr lang="fr-CA" dirty="0"/>
              <a:t>Des outils additionnels pour soutenir votre réflexion</a:t>
            </a:r>
            <a:endParaRPr lang="fr-CA" dirty="0">
              <a:highlight>
                <a:srgbClr val="FFFF00"/>
              </a:highlight>
            </a:endParaRPr>
          </a:p>
          <a:p>
            <a:pPr marL="514350" indent="-514350">
              <a:buFont typeface="+mj-lt"/>
              <a:buAutoNum type="arabicPeriod"/>
            </a:pPr>
            <a:r>
              <a:rPr lang="fr-CA" dirty="0"/>
              <a:t>Prochaines étapes</a:t>
            </a:r>
          </a:p>
          <a:p>
            <a:pPr marL="0" indent="0">
              <a:buNone/>
            </a:pPr>
            <a:endParaRPr lang="fr-CA" dirty="0"/>
          </a:p>
          <a:p>
            <a:endParaRPr lang="fr-CA" dirty="0"/>
          </a:p>
        </p:txBody>
      </p:sp>
    </p:spTree>
    <p:extLst>
      <p:ext uri="{BB962C8B-B14F-4D97-AF65-F5344CB8AC3E}">
        <p14:creationId xmlns:p14="http://schemas.microsoft.com/office/powerpoint/2010/main" val="9621583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Espace réservé du contenu 3">
            <a:extLst>
              <a:ext uri="{FF2B5EF4-FFF2-40B4-BE49-F238E27FC236}">
                <a16:creationId xmlns:a16="http://schemas.microsoft.com/office/drawing/2014/main" id="{2CB7561A-2380-E3C6-4477-D1842B826CC1}"/>
              </a:ext>
            </a:extLst>
          </p:cNvPr>
          <p:cNvSpPr>
            <a:spLocks noGrp="1"/>
          </p:cNvSpPr>
          <p:nvPr>
            <p:ph idx="1"/>
          </p:nvPr>
        </p:nvSpPr>
        <p:spPr>
          <a:xfrm>
            <a:off x="755864" y="1455907"/>
            <a:ext cx="7051046" cy="4351338"/>
          </a:xfrm>
        </p:spPr>
        <p:txBody>
          <a:bodyPr>
            <a:normAutofit/>
          </a:bodyPr>
          <a:lstStyle/>
          <a:p>
            <a:pPr marL="0" indent="0">
              <a:buNone/>
            </a:pPr>
            <a:r>
              <a:rPr lang="fr-CA" sz="2200" dirty="0"/>
              <a:t>Le rapport d’évaluation de la structure de gouvernance et de la stratégie de transfert de connaissances nous confirme :</a:t>
            </a:r>
          </a:p>
          <a:p>
            <a:r>
              <a:rPr lang="fr-CA" sz="2200" dirty="0"/>
              <a:t>L’efficacité du courtage comme levier d’amélioration de la pratique professionnelle</a:t>
            </a:r>
          </a:p>
          <a:p>
            <a:r>
              <a:rPr lang="fr-CA" sz="2200" dirty="0"/>
              <a:t>La qualité et la pertinence de l’offre de services du Consortium InterS4</a:t>
            </a:r>
          </a:p>
          <a:p>
            <a:r>
              <a:rPr lang="fr-CA" sz="2200" dirty="0"/>
              <a:t>La nécessité de baliser le courtage de connaissances au sein des établissements membres pour en accroître davantage l’efficacité </a:t>
            </a:r>
          </a:p>
        </p:txBody>
      </p:sp>
      <p:sp>
        <p:nvSpPr>
          <p:cNvPr id="3" name="Espace réservé du pied de page 2">
            <a:extLst>
              <a:ext uri="{FF2B5EF4-FFF2-40B4-BE49-F238E27FC236}">
                <a16:creationId xmlns:a16="http://schemas.microsoft.com/office/drawing/2014/main" id="{473163BC-7CA1-EBA2-5802-7B633D44759E}"/>
              </a:ext>
            </a:extLst>
          </p:cNvPr>
          <p:cNvSpPr>
            <a:spLocks noGrp="1"/>
          </p:cNvSpPr>
          <p:nvPr>
            <p:ph type="ftr" sz="quarter" idx="3"/>
          </p:nvPr>
        </p:nvSpPr>
        <p:spPr/>
        <p:txBody>
          <a:bodyPr/>
          <a:lstStyle/>
          <a:p>
            <a:r>
              <a:rPr lang="fr-CA" sz="1100" dirty="0" err="1"/>
              <a:t>Massuard</a:t>
            </a:r>
            <a:r>
              <a:rPr lang="fr-CA" sz="1100" dirty="0"/>
              <a:t>, M., Manceau, L.-M., Prigent, O. et Lane, J. sous la direction de Lane, J. (2022). Évaluation d’implantation de la structure de gouvernance et de la stratégie de transfert de connaissances du Consortium InterS4, rapport de recherche présenté au Consortium InterS4, 62 pages.</a:t>
            </a:r>
          </a:p>
        </p:txBody>
      </p:sp>
      <p:pic>
        <p:nvPicPr>
          <p:cNvPr id="5" name="Image 4">
            <a:extLst>
              <a:ext uri="{FF2B5EF4-FFF2-40B4-BE49-F238E27FC236}">
                <a16:creationId xmlns:a16="http://schemas.microsoft.com/office/drawing/2014/main" id="{D2631D84-B21E-F1D7-BC0A-9295F5B727FE}"/>
              </a:ext>
            </a:extLst>
          </p:cNvPr>
          <p:cNvPicPr>
            <a:picLocks noChangeAspect="1"/>
          </p:cNvPicPr>
          <p:nvPr/>
        </p:nvPicPr>
        <p:blipFill>
          <a:blip r:embed="rId2"/>
          <a:stretch>
            <a:fillRect/>
          </a:stretch>
        </p:blipFill>
        <p:spPr>
          <a:xfrm>
            <a:off x="7765813" y="1353940"/>
            <a:ext cx="3978782" cy="4866453"/>
          </a:xfrm>
          <a:prstGeom prst="rect">
            <a:avLst/>
          </a:prstGeom>
        </p:spPr>
      </p:pic>
      <p:sp>
        <p:nvSpPr>
          <p:cNvPr id="6" name="Rectangle 5">
            <a:extLst>
              <a:ext uri="{FF2B5EF4-FFF2-40B4-BE49-F238E27FC236}">
                <a16:creationId xmlns:a16="http://schemas.microsoft.com/office/drawing/2014/main" id="{49583F6E-949D-3723-DCE7-1F138881E9E2}"/>
              </a:ext>
            </a:extLst>
          </p:cNvPr>
          <p:cNvSpPr/>
          <p:nvPr/>
        </p:nvSpPr>
        <p:spPr>
          <a:xfrm>
            <a:off x="7765813" y="5409924"/>
            <a:ext cx="3978782" cy="794643"/>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sp>
        <p:nvSpPr>
          <p:cNvPr id="9" name="Titre 1">
            <a:extLst>
              <a:ext uri="{FF2B5EF4-FFF2-40B4-BE49-F238E27FC236}">
                <a16:creationId xmlns:a16="http://schemas.microsoft.com/office/drawing/2014/main" id="{E694FAF6-2804-921B-F0FC-DCE4D6FCD625}"/>
              </a:ext>
            </a:extLst>
          </p:cNvPr>
          <p:cNvSpPr>
            <a:spLocks noGrp="1"/>
          </p:cNvSpPr>
          <p:nvPr>
            <p:ph type="title"/>
          </p:nvPr>
        </p:nvSpPr>
        <p:spPr>
          <a:xfrm>
            <a:off x="839788" y="-136900"/>
            <a:ext cx="10515600" cy="1325563"/>
          </a:xfrm>
        </p:spPr>
        <p:txBody>
          <a:bodyPr>
            <a:normAutofit/>
          </a:bodyPr>
          <a:lstStyle/>
          <a:p>
            <a:pPr marL="514350" indent="-514350">
              <a:buClr>
                <a:schemeClr val="accent1"/>
              </a:buClr>
              <a:buFont typeface="+mj-lt"/>
              <a:buAutoNum type="arabicPeriod"/>
              <a:tabLst>
                <a:tab pos="985838" algn="l"/>
              </a:tabLst>
            </a:pPr>
            <a:r>
              <a:rPr lang="fr-CA" sz="3200" dirty="0"/>
              <a:t>Mise en contexte</a:t>
            </a:r>
          </a:p>
        </p:txBody>
      </p:sp>
    </p:spTree>
    <p:extLst>
      <p:ext uri="{BB962C8B-B14F-4D97-AF65-F5344CB8AC3E}">
        <p14:creationId xmlns:p14="http://schemas.microsoft.com/office/powerpoint/2010/main" val="63920276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xit" presetSubtype="0" fill="hold" grpId="1" nodeType="withEffect">
                                  <p:stCondLst>
                                    <p:cond delay="0"/>
                                  </p:stCondLst>
                                  <p:childTnLst>
                                    <p:set>
                                      <p:cBhvr>
                                        <p:cTn id="8" dur="1" fill="hold">
                                          <p:stCondLst>
                                            <p:cond delay="0"/>
                                          </p:stCondLst>
                                        </p:cTn>
                                        <p:tgtEl>
                                          <p:spTgt spid="6"/>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6" grpId="1" animBg="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a:extLst>
              <a:ext uri="{FF2B5EF4-FFF2-40B4-BE49-F238E27FC236}">
                <a16:creationId xmlns:a16="http://schemas.microsoft.com/office/drawing/2014/main" id="{F33334A3-02D3-4938-9199-F4F7164A87A9}"/>
              </a:ext>
            </a:extLst>
          </p:cNvPr>
          <p:cNvSpPr>
            <a:spLocks noGrp="1"/>
          </p:cNvSpPr>
          <p:nvPr>
            <p:ph type="title"/>
          </p:nvPr>
        </p:nvSpPr>
        <p:spPr>
          <a:xfrm>
            <a:off x="839788" y="-136900"/>
            <a:ext cx="10515600" cy="1325563"/>
          </a:xfrm>
        </p:spPr>
        <p:txBody>
          <a:bodyPr>
            <a:normAutofit/>
          </a:bodyPr>
          <a:lstStyle/>
          <a:p>
            <a:pPr marL="742950" indent="-742950">
              <a:buClr>
                <a:schemeClr val="accent1"/>
              </a:buClr>
              <a:buFont typeface="+mj-lt"/>
              <a:buAutoNum type="arabicPeriod" startAt="2"/>
              <a:tabLst>
                <a:tab pos="985838" algn="l"/>
              </a:tabLst>
            </a:pPr>
            <a:r>
              <a:rPr lang="fr-CA" sz="3200" dirty="0"/>
              <a:t>Objectifs de la rencontre</a:t>
            </a:r>
          </a:p>
        </p:txBody>
      </p:sp>
      <p:sp>
        <p:nvSpPr>
          <p:cNvPr id="4" name="Espace réservé du contenu 3">
            <a:extLst>
              <a:ext uri="{FF2B5EF4-FFF2-40B4-BE49-F238E27FC236}">
                <a16:creationId xmlns:a16="http://schemas.microsoft.com/office/drawing/2014/main" id="{A367B93C-0CD8-4FF6-B87C-E8AA7733F4E0}"/>
              </a:ext>
            </a:extLst>
          </p:cNvPr>
          <p:cNvSpPr>
            <a:spLocks noGrp="1"/>
          </p:cNvSpPr>
          <p:nvPr>
            <p:ph sz="half" idx="2"/>
          </p:nvPr>
        </p:nvSpPr>
        <p:spPr/>
        <p:txBody>
          <a:bodyPr/>
          <a:lstStyle/>
          <a:p>
            <a:endParaRPr lang="fr-CA" dirty="0"/>
          </a:p>
          <a:p>
            <a:endParaRPr lang="fr-CA" dirty="0"/>
          </a:p>
        </p:txBody>
      </p:sp>
      <p:sp>
        <p:nvSpPr>
          <p:cNvPr id="7" name="Espace réservé du contenu 3">
            <a:extLst>
              <a:ext uri="{FF2B5EF4-FFF2-40B4-BE49-F238E27FC236}">
                <a16:creationId xmlns:a16="http://schemas.microsoft.com/office/drawing/2014/main" id="{92D0EC91-6B05-4D4C-9F99-B21E74983D6D}"/>
              </a:ext>
            </a:extLst>
          </p:cNvPr>
          <p:cNvSpPr txBox="1">
            <a:spLocks/>
          </p:cNvSpPr>
          <p:nvPr/>
        </p:nvSpPr>
        <p:spPr>
          <a:xfrm>
            <a:off x="839788" y="1735494"/>
            <a:ext cx="10512424" cy="41775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Clr>
                <a:schemeClr val="accent1"/>
              </a:buClr>
              <a:buFont typeface="Wingdings" panose="05000000000000000000" pitchFamily="2" charset="2"/>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Clr>
                <a:schemeClr val="accent2"/>
              </a:buClr>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Clr>
                <a:schemeClr val="bg1">
                  <a:lumMod val="50000"/>
                </a:schemeClr>
              </a:buClr>
              <a:buFont typeface="Calibri" panose="020F050202020403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fr-CA" sz="2400" dirty="0"/>
              <a:t>Présenter un outil concret pour soutenir la réflexion sur la structure du courtage au sein de vos établissements respectifs pour mieux tirer profit des meilleures connaissances</a:t>
            </a:r>
          </a:p>
          <a:p>
            <a:pPr marL="0" indent="0">
              <a:buNone/>
            </a:pPr>
            <a:endParaRPr lang="fr-CA" sz="2400" dirty="0"/>
          </a:p>
          <a:p>
            <a:r>
              <a:rPr lang="fr-CA" sz="2400" dirty="0"/>
              <a:t>Soutenir la réflexion à l’aide d’exemples et d’outils qui semblent porter fruit ailleurs</a:t>
            </a:r>
          </a:p>
          <a:p>
            <a:pPr marL="0" indent="0">
              <a:buNone/>
            </a:pPr>
            <a:endParaRPr lang="fr-CA" sz="2400" dirty="0"/>
          </a:p>
          <a:p>
            <a:r>
              <a:rPr lang="fr-CA" sz="2400" dirty="0"/>
              <a:t>Discuter des différents outils mis à votre disposition pour soutenir votre réflexion</a:t>
            </a:r>
          </a:p>
          <a:p>
            <a:pPr marL="0" indent="0">
              <a:buNone/>
            </a:pPr>
            <a:endParaRPr lang="fr-CA" sz="2400" dirty="0"/>
          </a:p>
          <a:p>
            <a:r>
              <a:rPr lang="fr-CA" sz="2400" dirty="0"/>
              <a:t>Convenir des prochaines étapes </a:t>
            </a:r>
          </a:p>
        </p:txBody>
      </p:sp>
    </p:spTree>
    <p:extLst>
      <p:ext uri="{BB962C8B-B14F-4D97-AF65-F5344CB8AC3E}">
        <p14:creationId xmlns:p14="http://schemas.microsoft.com/office/powerpoint/2010/main" val="36776598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8D602E1C-B2CF-B132-7925-5A0D515F61E3}"/>
              </a:ext>
            </a:extLst>
          </p:cNvPr>
          <p:cNvSpPr>
            <a:spLocks noGrp="1"/>
          </p:cNvSpPr>
          <p:nvPr>
            <p:ph type="body" idx="1"/>
          </p:nvPr>
        </p:nvSpPr>
        <p:spPr>
          <a:xfrm>
            <a:off x="839788" y="1412221"/>
            <a:ext cx="10512424" cy="974518"/>
          </a:xfrm>
        </p:spPr>
        <p:txBody>
          <a:bodyPr>
            <a:normAutofit/>
          </a:bodyPr>
          <a:lstStyle/>
          <a:p>
            <a:r>
              <a:rPr lang="fr-CA" sz="2400" i="1" dirty="0"/>
              <a:t>Cet outil a été conçu pour faciliter l’animation d’une rencontre sur la structure du courtage au sein de votre organisation. Voici le mode d’emploi suggéré :</a:t>
            </a:r>
          </a:p>
        </p:txBody>
      </p:sp>
      <p:sp>
        <p:nvSpPr>
          <p:cNvPr id="3" name="Espace réservé du contenu 2">
            <a:extLst>
              <a:ext uri="{FF2B5EF4-FFF2-40B4-BE49-F238E27FC236}">
                <a16:creationId xmlns:a16="http://schemas.microsoft.com/office/drawing/2014/main" id="{70F637B3-BE08-03C5-7B8C-252FC4F83008}"/>
              </a:ext>
            </a:extLst>
          </p:cNvPr>
          <p:cNvSpPr>
            <a:spLocks noGrp="1"/>
          </p:cNvSpPr>
          <p:nvPr>
            <p:ph sz="half" idx="2"/>
          </p:nvPr>
        </p:nvSpPr>
        <p:spPr>
          <a:xfrm>
            <a:off x="839788" y="2513199"/>
            <a:ext cx="10512424" cy="3684588"/>
          </a:xfrm>
        </p:spPr>
        <p:txBody>
          <a:bodyPr>
            <a:normAutofit/>
          </a:bodyPr>
          <a:lstStyle/>
          <a:p>
            <a:pPr marL="457200" indent="-457200">
              <a:buFont typeface="+mj-lt"/>
              <a:buAutoNum type="arabicPeriod"/>
            </a:pPr>
            <a:r>
              <a:rPr lang="fr-CA" sz="2400" dirty="0"/>
              <a:t>Cibler les acteurs à impliquer en fonction de l’étape de la trajectoire que vous souhaitez revoir</a:t>
            </a:r>
          </a:p>
          <a:p>
            <a:pPr marL="457200" indent="-457200">
              <a:buFont typeface="+mj-lt"/>
              <a:buAutoNum type="arabicPeriod"/>
            </a:pPr>
            <a:r>
              <a:rPr lang="fr-CA" sz="2400" dirty="0"/>
              <a:t>Analyser les différentes solutions possibles, leurs avantages, leurs limites, les exemples qui peuvent vous inspirer</a:t>
            </a:r>
          </a:p>
          <a:p>
            <a:pPr marL="457200" indent="-457200">
              <a:buFont typeface="+mj-lt"/>
              <a:buAutoNum type="arabicPeriod"/>
            </a:pPr>
            <a:r>
              <a:rPr lang="fr-CA" sz="2400" dirty="0"/>
              <a:t>Déterminer, en équipe, la solution retenue</a:t>
            </a:r>
          </a:p>
          <a:p>
            <a:pPr marL="457200" indent="-457200">
              <a:buFont typeface="+mj-lt"/>
              <a:buAutoNum type="arabicPeriod"/>
            </a:pPr>
            <a:r>
              <a:rPr lang="fr-CA" sz="2400" dirty="0"/>
              <a:t>Réfléchir aux modalités d’application, à l’échéancier et au porteur de dossier ainsi qu’aux outils qui  pourraient vous appuyer dans votre démarche</a:t>
            </a:r>
          </a:p>
          <a:p>
            <a:pPr marL="457200" indent="-457200">
              <a:buFont typeface="+mj-lt"/>
              <a:buAutoNum type="arabicPeriod"/>
            </a:pPr>
            <a:r>
              <a:rPr lang="fr-CA" sz="2400" dirty="0"/>
              <a:t>Interpeller, en cas de besoin, le Consortium InterS4 </a:t>
            </a:r>
          </a:p>
          <a:p>
            <a:endParaRPr lang="fr-CA" sz="2400" dirty="0"/>
          </a:p>
        </p:txBody>
      </p:sp>
      <p:sp>
        <p:nvSpPr>
          <p:cNvPr id="12" name="Titre 1">
            <a:extLst>
              <a:ext uri="{FF2B5EF4-FFF2-40B4-BE49-F238E27FC236}">
                <a16:creationId xmlns:a16="http://schemas.microsoft.com/office/drawing/2014/main" id="{006A43A9-544E-9C1B-904D-E94E37C47A29}"/>
              </a:ext>
            </a:extLst>
          </p:cNvPr>
          <p:cNvSpPr>
            <a:spLocks noGrp="1"/>
          </p:cNvSpPr>
          <p:nvPr>
            <p:ph type="title"/>
          </p:nvPr>
        </p:nvSpPr>
        <p:spPr>
          <a:xfrm>
            <a:off x="839788" y="-136900"/>
            <a:ext cx="10515600" cy="1325563"/>
          </a:xfrm>
        </p:spPr>
        <p:txBody>
          <a:bodyPr>
            <a:normAutofit/>
          </a:bodyPr>
          <a:lstStyle/>
          <a:p>
            <a:pPr marL="742950" indent="-742950">
              <a:buClr>
                <a:schemeClr val="accent1"/>
              </a:buClr>
              <a:buFont typeface="+mj-lt"/>
              <a:buAutoNum type="arabicPeriod" startAt="3"/>
            </a:pPr>
            <a:r>
              <a:rPr lang="fr-CA" sz="3200" dirty="0"/>
              <a:t>Mode d’emploi</a:t>
            </a:r>
          </a:p>
        </p:txBody>
      </p:sp>
    </p:spTree>
    <p:extLst>
      <p:ext uri="{BB962C8B-B14F-4D97-AF65-F5344CB8AC3E}">
        <p14:creationId xmlns:p14="http://schemas.microsoft.com/office/powerpoint/2010/main" val="3331615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Rectangle 28">
            <a:extLst>
              <a:ext uri="{FF2B5EF4-FFF2-40B4-BE49-F238E27FC236}">
                <a16:creationId xmlns:a16="http://schemas.microsoft.com/office/drawing/2014/main" id="{561BAAAB-F149-6B42-6279-15FE8AFBBD6E}"/>
              </a:ext>
            </a:extLst>
          </p:cNvPr>
          <p:cNvSpPr>
            <a:spLocks noChangeArrowheads="1"/>
          </p:cNvSpPr>
          <p:nvPr/>
        </p:nvSpPr>
        <p:spPr bwMode="auto">
          <a:xfrm>
            <a:off x="457200" y="-968002"/>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CA"/>
          </a:p>
        </p:txBody>
      </p:sp>
      <p:sp>
        <p:nvSpPr>
          <p:cNvPr id="27" name="Rectangle 29">
            <a:extLst>
              <a:ext uri="{FF2B5EF4-FFF2-40B4-BE49-F238E27FC236}">
                <a16:creationId xmlns:a16="http://schemas.microsoft.com/office/drawing/2014/main" id="{F64B3DEF-C52D-F922-BC66-7F410F410B04}"/>
              </a:ext>
            </a:extLst>
          </p:cNvPr>
          <p:cNvSpPr>
            <a:spLocks noChangeArrowheads="1"/>
          </p:cNvSpPr>
          <p:nvPr/>
        </p:nvSpPr>
        <p:spPr bwMode="auto">
          <a:xfrm>
            <a:off x="457200" y="-968002"/>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CA"/>
          </a:p>
        </p:txBody>
      </p:sp>
      <p:sp>
        <p:nvSpPr>
          <p:cNvPr id="32" name="Rectangle 30">
            <a:extLst>
              <a:ext uri="{FF2B5EF4-FFF2-40B4-BE49-F238E27FC236}">
                <a16:creationId xmlns:a16="http://schemas.microsoft.com/office/drawing/2014/main" id="{A21FEC1B-78C3-A153-1ED3-1D802057D1C4}"/>
              </a:ext>
            </a:extLst>
          </p:cNvPr>
          <p:cNvSpPr>
            <a:spLocks noChangeArrowheads="1"/>
          </p:cNvSpPr>
          <p:nvPr/>
        </p:nvSpPr>
        <p:spPr bwMode="auto">
          <a:xfrm>
            <a:off x="457200" y="-968002"/>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CA"/>
          </a:p>
        </p:txBody>
      </p:sp>
      <p:sp>
        <p:nvSpPr>
          <p:cNvPr id="36" name="Rectangle 31">
            <a:extLst>
              <a:ext uri="{FF2B5EF4-FFF2-40B4-BE49-F238E27FC236}">
                <a16:creationId xmlns:a16="http://schemas.microsoft.com/office/drawing/2014/main" id="{30596D6A-892C-C464-1DB2-9A8410AD1A7D}"/>
              </a:ext>
            </a:extLst>
          </p:cNvPr>
          <p:cNvSpPr>
            <a:spLocks noChangeArrowheads="1"/>
          </p:cNvSpPr>
          <p:nvPr/>
        </p:nvSpPr>
        <p:spPr bwMode="auto">
          <a:xfrm>
            <a:off x="457200" y="-968002"/>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CA"/>
          </a:p>
        </p:txBody>
      </p:sp>
      <p:sp>
        <p:nvSpPr>
          <p:cNvPr id="38" name="Rectangle 32">
            <a:extLst>
              <a:ext uri="{FF2B5EF4-FFF2-40B4-BE49-F238E27FC236}">
                <a16:creationId xmlns:a16="http://schemas.microsoft.com/office/drawing/2014/main" id="{989F03E3-04DE-3A64-A81C-47322601A547}"/>
              </a:ext>
            </a:extLst>
          </p:cNvPr>
          <p:cNvSpPr>
            <a:spLocks noChangeArrowheads="1"/>
          </p:cNvSpPr>
          <p:nvPr/>
        </p:nvSpPr>
        <p:spPr bwMode="auto">
          <a:xfrm>
            <a:off x="457200" y="-968002"/>
            <a:ext cx="0" cy="0"/>
          </a:xfrm>
          <a:prstGeom prst="rect">
            <a:avLst/>
          </a:prstGeom>
          <a:solidFill>
            <a:schemeClr val="accent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endParaRPr lang="fr-CA"/>
          </a:p>
        </p:txBody>
      </p:sp>
      <p:sp>
        <p:nvSpPr>
          <p:cNvPr id="3" name="Titre 1">
            <a:extLst>
              <a:ext uri="{FF2B5EF4-FFF2-40B4-BE49-F238E27FC236}">
                <a16:creationId xmlns:a16="http://schemas.microsoft.com/office/drawing/2014/main" id="{1537B298-1630-5D45-4ECC-866847300E1D}"/>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(1/10)</a:t>
            </a:r>
          </a:p>
        </p:txBody>
      </p:sp>
      <p:pic>
        <p:nvPicPr>
          <p:cNvPr id="15" name="Image 14">
            <a:extLst>
              <a:ext uri="{FF2B5EF4-FFF2-40B4-BE49-F238E27FC236}">
                <a16:creationId xmlns:a16="http://schemas.microsoft.com/office/drawing/2014/main" id="{8877A18D-87CE-54F6-9EE4-0473C492618C}"/>
              </a:ext>
            </a:extLst>
          </p:cNvPr>
          <p:cNvPicPr>
            <a:picLocks noChangeAspect="1"/>
          </p:cNvPicPr>
          <p:nvPr/>
        </p:nvPicPr>
        <p:blipFill>
          <a:blip r:embed="rId2"/>
          <a:stretch>
            <a:fillRect/>
          </a:stretch>
        </p:blipFill>
        <p:spPr>
          <a:xfrm>
            <a:off x="298351" y="2276415"/>
            <a:ext cx="11632566" cy="2442233"/>
          </a:xfrm>
          <a:prstGeom prst="rect">
            <a:avLst/>
          </a:prstGeom>
        </p:spPr>
      </p:pic>
    </p:spTree>
    <p:extLst>
      <p:ext uri="{BB962C8B-B14F-4D97-AF65-F5344CB8AC3E}">
        <p14:creationId xmlns:p14="http://schemas.microsoft.com/office/powerpoint/2010/main" val="3560781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Image 7">
            <a:extLst>
              <a:ext uri="{FF2B5EF4-FFF2-40B4-BE49-F238E27FC236}">
                <a16:creationId xmlns:a16="http://schemas.microsoft.com/office/drawing/2014/main" id="{42624F91-099C-AFAE-BAD8-DDF4B5F0F92B}"/>
              </a:ext>
            </a:extLst>
          </p:cNvPr>
          <p:cNvPicPr>
            <a:picLocks noChangeAspect="1"/>
          </p:cNvPicPr>
          <p:nvPr/>
        </p:nvPicPr>
        <p:blipFill rotWithShape="1">
          <a:blip r:embed="rId2"/>
          <a:srcRect b="4215"/>
          <a:stretch/>
        </p:blipFill>
        <p:spPr>
          <a:xfrm>
            <a:off x="248513" y="1717813"/>
            <a:ext cx="11633143" cy="433548"/>
          </a:xfrm>
          <a:prstGeom prst="rect">
            <a:avLst/>
          </a:prstGeom>
        </p:spPr>
      </p:pic>
      <p:sp>
        <p:nvSpPr>
          <p:cNvPr id="6" name="Titre 1">
            <a:extLst>
              <a:ext uri="{FF2B5EF4-FFF2-40B4-BE49-F238E27FC236}">
                <a16:creationId xmlns:a16="http://schemas.microsoft.com/office/drawing/2014/main" id="{B7BB707E-B078-4DCE-42EA-B19678CAD7C6}"/>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(2/10)</a:t>
            </a:r>
          </a:p>
        </p:txBody>
      </p:sp>
      <p:pic>
        <p:nvPicPr>
          <p:cNvPr id="3" name="Image 2">
            <a:extLst>
              <a:ext uri="{FF2B5EF4-FFF2-40B4-BE49-F238E27FC236}">
                <a16:creationId xmlns:a16="http://schemas.microsoft.com/office/drawing/2014/main" id="{2DA173E0-25C9-CE85-9EEB-0E1F1BA11991}"/>
              </a:ext>
            </a:extLst>
          </p:cNvPr>
          <p:cNvPicPr>
            <a:picLocks noChangeAspect="1"/>
          </p:cNvPicPr>
          <p:nvPr/>
        </p:nvPicPr>
        <p:blipFill>
          <a:blip r:embed="rId3"/>
          <a:stretch>
            <a:fillRect/>
          </a:stretch>
        </p:blipFill>
        <p:spPr>
          <a:xfrm>
            <a:off x="236706" y="2116639"/>
            <a:ext cx="11633143" cy="2450859"/>
          </a:xfrm>
          <a:prstGeom prst="rect">
            <a:avLst/>
          </a:prstGeom>
        </p:spPr>
      </p:pic>
      <p:sp>
        <p:nvSpPr>
          <p:cNvPr id="13" name="Rectangle 12">
            <a:extLst>
              <a:ext uri="{FF2B5EF4-FFF2-40B4-BE49-F238E27FC236}">
                <a16:creationId xmlns:a16="http://schemas.microsoft.com/office/drawing/2014/main" id="{E01EA468-2546-634D-F788-9717D24ABC21}"/>
              </a:ext>
            </a:extLst>
          </p:cNvPr>
          <p:cNvSpPr/>
          <p:nvPr/>
        </p:nvSpPr>
        <p:spPr>
          <a:xfrm>
            <a:off x="2178996" y="2171614"/>
            <a:ext cx="9690853" cy="1257386"/>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sp>
        <p:nvSpPr>
          <p:cNvPr id="14" name="Rectangle 13">
            <a:extLst>
              <a:ext uri="{FF2B5EF4-FFF2-40B4-BE49-F238E27FC236}">
                <a16:creationId xmlns:a16="http://schemas.microsoft.com/office/drawing/2014/main" id="{106BF1B9-6042-BCA5-2A17-84F733653A79}"/>
              </a:ext>
            </a:extLst>
          </p:cNvPr>
          <p:cNvSpPr/>
          <p:nvPr/>
        </p:nvSpPr>
        <p:spPr>
          <a:xfrm>
            <a:off x="2178996" y="3429000"/>
            <a:ext cx="9690853" cy="110409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pic>
        <p:nvPicPr>
          <p:cNvPr id="7" name="Image 6">
            <a:extLst>
              <a:ext uri="{FF2B5EF4-FFF2-40B4-BE49-F238E27FC236}">
                <a16:creationId xmlns:a16="http://schemas.microsoft.com/office/drawing/2014/main" id="{704ACD99-B894-D605-A820-6AC3BA9CC3FE}"/>
              </a:ext>
            </a:extLst>
          </p:cNvPr>
          <p:cNvPicPr>
            <a:picLocks noChangeAspect="1"/>
          </p:cNvPicPr>
          <p:nvPr/>
        </p:nvPicPr>
        <p:blipFill>
          <a:blip r:embed="rId4"/>
          <a:stretch>
            <a:fillRect/>
          </a:stretch>
        </p:blipFill>
        <p:spPr>
          <a:xfrm>
            <a:off x="6340474" y="1118018"/>
            <a:ext cx="5851526" cy="5726054"/>
          </a:xfrm>
          <a:prstGeom prst="rect">
            <a:avLst/>
          </a:prstGeom>
          <a:ln>
            <a:solidFill>
              <a:schemeClr val="accent1"/>
            </a:solidFill>
          </a:ln>
          <a:effectLst>
            <a:outerShdw blurRad="50800" dist="38100" dir="2700000" algn="tl" rotWithShape="0">
              <a:prstClr val="black">
                <a:alpha val="40000"/>
              </a:prstClr>
            </a:outerShdw>
          </a:effectLst>
        </p:spPr>
      </p:pic>
      <p:pic>
        <p:nvPicPr>
          <p:cNvPr id="12" name="Image 11">
            <a:extLst>
              <a:ext uri="{FF2B5EF4-FFF2-40B4-BE49-F238E27FC236}">
                <a16:creationId xmlns:a16="http://schemas.microsoft.com/office/drawing/2014/main" id="{A529EA27-669C-C75A-54FE-8D8ADCD1E6D0}"/>
              </a:ext>
            </a:extLst>
          </p:cNvPr>
          <p:cNvPicPr>
            <a:picLocks noChangeAspect="1"/>
          </p:cNvPicPr>
          <p:nvPr/>
        </p:nvPicPr>
        <p:blipFill>
          <a:blip r:embed="rId5"/>
          <a:stretch>
            <a:fillRect/>
          </a:stretch>
        </p:blipFill>
        <p:spPr>
          <a:xfrm>
            <a:off x="6119634" y="2116639"/>
            <a:ext cx="5917194" cy="3947084"/>
          </a:xfrm>
          <a:prstGeom prst="rect">
            <a:avLst/>
          </a:prstGeom>
        </p:spPr>
      </p:pic>
    </p:spTree>
    <p:extLst>
      <p:ext uri="{BB962C8B-B14F-4D97-AF65-F5344CB8AC3E}">
        <p14:creationId xmlns:p14="http://schemas.microsoft.com/office/powerpoint/2010/main" val="4026064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nodeType="click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xit" presetSubtype="0" fill="hold" grpId="1" nodeType="withEffect">
                                  <p:stCondLst>
                                    <p:cond delay="0"/>
                                  </p:stCondLst>
                                  <p:childTnLst>
                                    <p:set>
                                      <p:cBhvr>
                                        <p:cTn id="16" dur="1" fill="hold">
                                          <p:stCondLst>
                                            <p:cond delay="0"/>
                                          </p:stCondLst>
                                        </p:cTn>
                                        <p:tgtEl>
                                          <p:spTgt spid="13"/>
                                        </p:tgtEl>
                                        <p:attrNameLst>
                                          <p:attrName>style.visibility</p:attrName>
                                        </p:attrNameLst>
                                      </p:cBhvr>
                                      <p:to>
                                        <p:strVal val="hidden"/>
                                      </p:to>
                                    </p:set>
                                  </p:childTnLst>
                                </p:cTn>
                              </p:par>
                              <p:par>
                                <p:cTn id="17" presetID="1" presetClass="entr" presetSubtype="0" fill="hold" grpId="0" nodeType="withEffect">
                                  <p:stCondLst>
                                    <p:cond delay="0"/>
                                  </p:stCondLst>
                                  <p:childTnLst>
                                    <p:set>
                                      <p:cBhvr>
                                        <p:cTn id="18" dur="1" fill="hold">
                                          <p:stCondLst>
                                            <p:cond delay="0"/>
                                          </p:stCondLst>
                                        </p:cTn>
                                        <p:tgtEl>
                                          <p:spTgt spid="14"/>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xit" presetSubtype="0" fill="hold" nodeType="clickEffect">
                                  <p:stCondLst>
                                    <p:cond delay="0"/>
                                  </p:stCondLst>
                                  <p:childTnLst>
                                    <p:set>
                                      <p:cBhvr>
                                        <p:cTn id="26" dur="1" fill="hold">
                                          <p:stCondLst>
                                            <p:cond delay="0"/>
                                          </p:stCondLst>
                                        </p:cTn>
                                        <p:tgtEl>
                                          <p:spTgt spid="12"/>
                                        </p:tgtEl>
                                        <p:attrNameLst>
                                          <p:attrName>style.visibility</p:attrName>
                                        </p:attrNameLst>
                                      </p:cBhvr>
                                      <p:to>
                                        <p:strVal val="hidden"/>
                                      </p:to>
                                    </p:set>
                                  </p:childTnLst>
                                </p:cTn>
                              </p:par>
                              <p:par>
                                <p:cTn id="27" presetID="1" presetClass="exit" presetSubtype="0" fill="hold" grpId="1" nodeType="withEffect">
                                  <p:stCondLst>
                                    <p:cond delay="0"/>
                                  </p:stCondLst>
                                  <p:childTnLst>
                                    <p:set>
                                      <p:cBhvr>
                                        <p:cTn id="28" dur="1" fill="hold">
                                          <p:stCondLst>
                                            <p:cond delay="0"/>
                                          </p:stCondLst>
                                        </p:cTn>
                                        <p:tgtEl>
                                          <p:spTgt spid="14"/>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3" grpId="1" animBg="1"/>
      <p:bldP spid="14" grpId="0" animBg="1"/>
      <p:bldP spid="14" grpId="1"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915340D9-D3F2-F314-021A-467E7FCB856B}"/>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(3/10)</a:t>
            </a:r>
          </a:p>
        </p:txBody>
      </p:sp>
      <p:pic>
        <p:nvPicPr>
          <p:cNvPr id="8" name="Image 7">
            <a:extLst>
              <a:ext uri="{FF2B5EF4-FFF2-40B4-BE49-F238E27FC236}">
                <a16:creationId xmlns:a16="http://schemas.microsoft.com/office/drawing/2014/main" id="{38BEB9DB-35E7-D4F0-7B27-BFE06FB7AD32}"/>
              </a:ext>
            </a:extLst>
          </p:cNvPr>
          <p:cNvPicPr>
            <a:picLocks noChangeAspect="1"/>
          </p:cNvPicPr>
          <p:nvPr/>
        </p:nvPicPr>
        <p:blipFill>
          <a:blip r:embed="rId2"/>
          <a:stretch>
            <a:fillRect/>
          </a:stretch>
        </p:blipFill>
        <p:spPr>
          <a:xfrm>
            <a:off x="281197" y="1702341"/>
            <a:ext cx="11404067" cy="3754876"/>
          </a:xfrm>
          <a:prstGeom prst="rect">
            <a:avLst/>
          </a:prstGeom>
        </p:spPr>
      </p:pic>
    </p:spTree>
    <p:extLst>
      <p:ext uri="{BB962C8B-B14F-4D97-AF65-F5344CB8AC3E}">
        <p14:creationId xmlns:p14="http://schemas.microsoft.com/office/powerpoint/2010/main" val="26248539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age 2">
            <a:extLst>
              <a:ext uri="{FF2B5EF4-FFF2-40B4-BE49-F238E27FC236}">
                <a16:creationId xmlns:a16="http://schemas.microsoft.com/office/drawing/2014/main" id="{BC533BF7-1C6D-ABB9-3F34-FA82ED3EC3E6}"/>
              </a:ext>
            </a:extLst>
          </p:cNvPr>
          <p:cNvPicPr>
            <a:picLocks noChangeAspect="1"/>
          </p:cNvPicPr>
          <p:nvPr/>
        </p:nvPicPr>
        <p:blipFill rotWithShape="1">
          <a:blip r:embed="rId2"/>
          <a:srcRect b="62324"/>
          <a:stretch/>
        </p:blipFill>
        <p:spPr>
          <a:xfrm>
            <a:off x="0" y="1446462"/>
            <a:ext cx="12182557" cy="746942"/>
          </a:xfrm>
          <a:prstGeom prst="rect">
            <a:avLst/>
          </a:prstGeom>
        </p:spPr>
      </p:pic>
      <p:sp>
        <p:nvSpPr>
          <p:cNvPr id="4" name="ZoneTexte 3">
            <a:extLst>
              <a:ext uri="{FF2B5EF4-FFF2-40B4-BE49-F238E27FC236}">
                <a16:creationId xmlns:a16="http://schemas.microsoft.com/office/drawing/2014/main" id="{002F162F-5C50-F398-59DA-DC3BFC6CFE1B}"/>
              </a:ext>
            </a:extLst>
          </p:cNvPr>
          <p:cNvSpPr txBox="1"/>
          <p:nvPr/>
        </p:nvSpPr>
        <p:spPr>
          <a:xfrm>
            <a:off x="977900" y="3771900"/>
            <a:ext cx="10617200" cy="1477328"/>
          </a:xfrm>
          <a:prstGeom prst="rect">
            <a:avLst/>
          </a:prstGeom>
          <a:noFill/>
        </p:spPr>
        <p:txBody>
          <a:bodyPr wrap="square" rtlCol="0">
            <a:spAutoFit/>
          </a:bodyPr>
          <a:lstStyle/>
          <a:p>
            <a:pPr algn="ctr"/>
            <a:r>
              <a:rPr lang="fr-CA" b="1" dirty="0">
                <a:solidFill>
                  <a:srgbClr val="FF0000"/>
                </a:solidFill>
              </a:rPr>
              <a:t>Il s’agit d’une condition essentielle à la réussite des mandats de courtage</a:t>
            </a:r>
          </a:p>
          <a:p>
            <a:endParaRPr lang="fr-CA" dirty="0"/>
          </a:p>
          <a:p>
            <a:r>
              <a:rPr lang="fr-CA" dirty="0"/>
              <a:t>Contrairement aux autres étapes de la trajectoire où différentes possibilités sont à explorer, la réflexion sur la clarification du mandat devrait davantage tourner autour des moyens d’intégrer formellement une rencontre de 30 à 45 minutes dans les démarches.</a:t>
            </a:r>
          </a:p>
        </p:txBody>
      </p:sp>
      <p:sp>
        <p:nvSpPr>
          <p:cNvPr id="7" name="Titre 1">
            <a:extLst>
              <a:ext uri="{FF2B5EF4-FFF2-40B4-BE49-F238E27FC236}">
                <a16:creationId xmlns:a16="http://schemas.microsoft.com/office/drawing/2014/main" id="{BDAA8349-D96C-A370-A713-29FA098609E9}"/>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(4/10)</a:t>
            </a:r>
          </a:p>
        </p:txBody>
      </p:sp>
      <p:pic>
        <p:nvPicPr>
          <p:cNvPr id="5" name="Image 4">
            <a:extLst>
              <a:ext uri="{FF2B5EF4-FFF2-40B4-BE49-F238E27FC236}">
                <a16:creationId xmlns:a16="http://schemas.microsoft.com/office/drawing/2014/main" id="{304426BF-2E77-5A2E-1B88-5F053021A3C3}"/>
              </a:ext>
            </a:extLst>
          </p:cNvPr>
          <p:cNvPicPr>
            <a:picLocks noChangeAspect="1"/>
          </p:cNvPicPr>
          <p:nvPr/>
        </p:nvPicPr>
        <p:blipFill>
          <a:blip r:embed="rId3"/>
          <a:stretch>
            <a:fillRect/>
          </a:stretch>
        </p:blipFill>
        <p:spPr>
          <a:xfrm>
            <a:off x="146764" y="2201303"/>
            <a:ext cx="11618902" cy="1002841"/>
          </a:xfrm>
          <a:prstGeom prst="rect">
            <a:avLst/>
          </a:prstGeom>
        </p:spPr>
      </p:pic>
    </p:spTree>
    <p:extLst>
      <p:ext uri="{BB962C8B-B14F-4D97-AF65-F5344CB8AC3E}">
        <p14:creationId xmlns:p14="http://schemas.microsoft.com/office/powerpoint/2010/main" val="179575486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8731D662-FE04-B135-B34C-0A9B7606F336}"/>
              </a:ext>
            </a:extLst>
          </p:cNvPr>
          <p:cNvPicPr>
            <a:picLocks noChangeAspect="1"/>
          </p:cNvPicPr>
          <p:nvPr/>
        </p:nvPicPr>
        <p:blipFill rotWithShape="1">
          <a:blip r:embed="rId2"/>
          <a:srcRect b="79813"/>
          <a:stretch/>
        </p:blipFill>
        <p:spPr>
          <a:xfrm>
            <a:off x="143718" y="2340291"/>
            <a:ext cx="11904563" cy="472357"/>
          </a:xfrm>
          <a:prstGeom prst="rect">
            <a:avLst/>
          </a:prstGeom>
        </p:spPr>
      </p:pic>
      <p:sp>
        <p:nvSpPr>
          <p:cNvPr id="6" name="Titre 1">
            <a:extLst>
              <a:ext uri="{FF2B5EF4-FFF2-40B4-BE49-F238E27FC236}">
                <a16:creationId xmlns:a16="http://schemas.microsoft.com/office/drawing/2014/main" id="{06F07120-978E-D24C-2A61-C505515EFB69}"/>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(5/10)</a:t>
            </a:r>
          </a:p>
        </p:txBody>
      </p:sp>
      <p:pic>
        <p:nvPicPr>
          <p:cNvPr id="3" name="Image 2">
            <a:extLst>
              <a:ext uri="{FF2B5EF4-FFF2-40B4-BE49-F238E27FC236}">
                <a16:creationId xmlns:a16="http://schemas.microsoft.com/office/drawing/2014/main" id="{62B952EC-54BA-8DFA-DC04-88DF1801927D}"/>
              </a:ext>
            </a:extLst>
          </p:cNvPr>
          <p:cNvPicPr>
            <a:picLocks noChangeAspect="1"/>
          </p:cNvPicPr>
          <p:nvPr/>
        </p:nvPicPr>
        <p:blipFill rotWithShape="1">
          <a:blip r:embed="rId3"/>
          <a:srcRect t="1930" b="1"/>
          <a:stretch/>
        </p:blipFill>
        <p:spPr>
          <a:xfrm>
            <a:off x="202718" y="2812652"/>
            <a:ext cx="11781241" cy="1817225"/>
          </a:xfrm>
          <a:prstGeom prst="rect">
            <a:avLst/>
          </a:prstGeom>
        </p:spPr>
      </p:pic>
    </p:spTree>
    <p:extLst>
      <p:ext uri="{BB962C8B-B14F-4D97-AF65-F5344CB8AC3E}">
        <p14:creationId xmlns:p14="http://schemas.microsoft.com/office/powerpoint/2010/main" val="113059463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re 1">
            <a:extLst>
              <a:ext uri="{FF2B5EF4-FFF2-40B4-BE49-F238E27FC236}">
                <a16:creationId xmlns:a16="http://schemas.microsoft.com/office/drawing/2014/main" id="{68FABFC5-6358-93AD-971C-EBDAA1D79F46}"/>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(6/10)</a:t>
            </a:r>
          </a:p>
        </p:txBody>
      </p:sp>
      <p:pic>
        <p:nvPicPr>
          <p:cNvPr id="3" name="Image 2">
            <a:extLst>
              <a:ext uri="{FF2B5EF4-FFF2-40B4-BE49-F238E27FC236}">
                <a16:creationId xmlns:a16="http://schemas.microsoft.com/office/drawing/2014/main" id="{1C4C2594-BC31-96B5-D8A4-FF9171F16008}"/>
              </a:ext>
            </a:extLst>
          </p:cNvPr>
          <p:cNvPicPr>
            <a:picLocks noChangeAspect="1"/>
          </p:cNvPicPr>
          <p:nvPr/>
        </p:nvPicPr>
        <p:blipFill>
          <a:blip r:embed="rId2"/>
          <a:stretch>
            <a:fillRect/>
          </a:stretch>
        </p:blipFill>
        <p:spPr>
          <a:xfrm>
            <a:off x="347241" y="1692185"/>
            <a:ext cx="11464724" cy="3678126"/>
          </a:xfrm>
          <a:prstGeom prst="rect">
            <a:avLst/>
          </a:prstGeom>
        </p:spPr>
      </p:pic>
      <p:cxnSp>
        <p:nvCxnSpPr>
          <p:cNvPr id="7" name="Connecteur droit 6">
            <a:extLst>
              <a:ext uri="{FF2B5EF4-FFF2-40B4-BE49-F238E27FC236}">
                <a16:creationId xmlns:a16="http://schemas.microsoft.com/office/drawing/2014/main" id="{F0EBCBBF-09ED-0C83-A85E-95D5688D1E7C}"/>
              </a:ext>
            </a:extLst>
          </p:cNvPr>
          <p:cNvCxnSpPr/>
          <p:nvPr/>
        </p:nvCxnSpPr>
        <p:spPr>
          <a:xfrm>
            <a:off x="358815" y="5364866"/>
            <a:ext cx="11453150" cy="0"/>
          </a:xfrm>
          <a:prstGeom prst="line">
            <a:avLst/>
          </a:prstGeom>
        </p:spPr>
        <p:style>
          <a:lnRef idx="1">
            <a:schemeClr val="dk1"/>
          </a:lnRef>
          <a:fillRef idx="0">
            <a:schemeClr val="dk1"/>
          </a:fillRef>
          <a:effectRef idx="0">
            <a:schemeClr val="dk1"/>
          </a:effectRef>
          <a:fontRef idx="minor">
            <a:schemeClr val="tx1"/>
          </a:fontRef>
        </p:style>
      </p:cxnSp>
    </p:spTree>
    <p:extLst>
      <p:ext uri="{BB962C8B-B14F-4D97-AF65-F5344CB8AC3E}">
        <p14:creationId xmlns:p14="http://schemas.microsoft.com/office/powerpoint/2010/main" val="280856348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661E73FE-315A-B6CC-6EE3-095299F3037A}"/>
              </a:ext>
            </a:extLst>
          </p:cNvPr>
          <p:cNvPicPr>
            <a:picLocks noChangeAspect="1"/>
          </p:cNvPicPr>
          <p:nvPr/>
        </p:nvPicPr>
        <p:blipFill rotWithShape="1">
          <a:blip r:embed="rId2"/>
          <a:srcRect b="83838"/>
          <a:stretch/>
        </p:blipFill>
        <p:spPr>
          <a:xfrm>
            <a:off x="188370" y="1858297"/>
            <a:ext cx="11815259" cy="462428"/>
          </a:xfrm>
          <a:prstGeom prst="rect">
            <a:avLst/>
          </a:prstGeom>
        </p:spPr>
      </p:pic>
      <p:sp>
        <p:nvSpPr>
          <p:cNvPr id="6" name="Titre 1">
            <a:extLst>
              <a:ext uri="{FF2B5EF4-FFF2-40B4-BE49-F238E27FC236}">
                <a16:creationId xmlns:a16="http://schemas.microsoft.com/office/drawing/2014/main" id="{F3B7F556-011E-BDE3-1E57-0B018DEDA183}"/>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(7/10)</a:t>
            </a:r>
          </a:p>
        </p:txBody>
      </p:sp>
      <p:pic>
        <p:nvPicPr>
          <p:cNvPr id="3" name="Image 2">
            <a:extLst>
              <a:ext uri="{FF2B5EF4-FFF2-40B4-BE49-F238E27FC236}">
                <a16:creationId xmlns:a16="http://schemas.microsoft.com/office/drawing/2014/main" id="{B840C107-F62B-2244-77F8-0071E51B0F06}"/>
              </a:ext>
            </a:extLst>
          </p:cNvPr>
          <p:cNvPicPr>
            <a:picLocks noChangeAspect="1"/>
          </p:cNvPicPr>
          <p:nvPr/>
        </p:nvPicPr>
        <p:blipFill>
          <a:blip r:embed="rId3"/>
          <a:stretch>
            <a:fillRect/>
          </a:stretch>
        </p:blipFill>
        <p:spPr>
          <a:xfrm>
            <a:off x="251471" y="2320725"/>
            <a:ext cx="11699389" cy="2313788"/>
          </a:xfrm>
          <a:prstGeom prst="rect">
            <a:avLst/>
          </a:prstGeom>
        </p:spPr>
      </p:pic>
    </p:spTree>
    <p:extLst>
      <p:ext uri="{BB962C8B-B14F-4D97-AF65-F5344CB8AC3E}">
        <p14:creationId xmlns:p14="http://schemas.microsoft.com/office/powerpoint/2010/main" val="183066250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9FD91118-068C-574E-DDEB-63000ADC0C7F}"/>
              </a:ext>
            </a:extLst>
          </p:cNvPr>
          <p:cNvPicPr>
            <a:picLocks noChangeAspect="1"/>
          </p:cNvPicPr>
          <p:nvPr/>
        </p:nvPicPr>
        <p:blipFill>
          <a:blip r:embed="rId2"/>
          <a:stretch>
            <a:fillRect/>
          </a:stretch>
        </p:blipFill>
        <p:spPr>
          <a:xfrm>
            <a:off x="757187" y="1292159"/>
            <a:ext cx="10839797" cy="5026374"/>
          </a:xfrm>
          <a:prstGeom prst="rect">
            <a:avLst/>
          </a:prstGeom>
        </p:spPr>
      </p:pic>
      <p:sp>
        <p:nvSpPr>
          <p:cNvPr id="8" name="Rectangle 7">
            <a:extLst>
              <a:ext uri="{FF2B5EF4-FFF2-40B4-BE49-F238E27FC236}">
                <a16:creationId xmlns:a16="http://schemas.microsoft.com/office/drawing/2014/main" id="{D0E44C0D-C3DB-D637-FA8F-0ED466A4F1E6}"/>
              </a:ext>
            </a:extLst>
          </p:cNvPr>
          <p:cNvSpPr/>
          <p:nvPr/>
        </p:nvSpPr>
        <p:spPr>
          <a:xfrm>
            <a:off x="4766553" y="1776355"/>
            <a:ext cx="6668260" cy="2657900"/>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pic>
        <p:nvPicPr>
          <p:cNvPr id="7" name="Image 6">
            <a:extLst>
              <a:ext uri="{FF2B5EF4-FFF2-40B4-BE49-F238E27FC236}">
                <a16:creationId xmlns:a16="http://schemas.microsoft.com/office/drawing/2014/main" id="{A3596376-A7B0-6947-883D-70AC54597CC9}"/>
              </a:ext>
            </a:extLst>
          </p:cNvPr>
          <p:cNvPicPr>
            <a:picLocks noChangeAspect="1"/>
          </p:cNvPicPr>
          <p:nvPr/>
        </p:nvPicPr>
        <p:blipFill>
          <a:blip r:embed="rId3"/>
          <a:stretch>
            <a:fillRect/>
          </a:stretch>
        </p:blipFill>
        <p:spPr>
          <a:xfrm>
            <a:off x="757187" y="1292159"/>
            <a:ext cx="11001969" cy="5026374"/>
          </a:xfrm>
          <a:prstGeom prst="rect">
            <a:avLst/>
          </a:prstGeom>
        </p:spPr>
      </p:pic>
      <p:sp>
        <p:nvSpPr>
          <p:cNvPr id="5" name="Titre 1">
            <a:extLst>
              <a:ext uri="{FF2B5EF4-FFF2-40B4-BE49-F238E27FC236}">
                <a16:creationId xmlns:a16="http://schemas.microsoft.com/office/drawing/2014/main" id="{A622E66D-7B05-4C4A-6573-9BD94DF82471}"/>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(8/10)</a:t>
            </a:r>
          </a:p>
        </p:txBody>
      </p:sp>
      <p:sp>
        <p:nvSpPr>
          <p:cNvPr id="9" name="ZoneTexte 8">
            <a:extLst>
              <a:ext uri="{FF2B5EF4-FFF2-40B4-BE49-F238E27FC236}">
                <a16:creationId xmlns:a16="http://schemas.microsoft.com/office/drawing/2014/main" id="{1CAEEA79-B4B9-52A2-4D86-B5607D55EDF3}"/>
              </a:ext>
            </a:extLst>
          </p:cNvPr>
          <p:cNvSpPr txBox="1"/>
          <p:nvPr/>
        </p:nvSpPr>
        <p:spPr>
          <a:xfrm>
            <a:off x="1972235" y="6422030"/>
            <a:ext cx="8525436" cy="400110"/>
          </a:xfrm>
          <a:prstGeom prst="rect">
            <a:avLst/>
          </a:prstGeom>
          <a:noFill/>
        </p:spPr>
        <p:txBody>
          <a:bodyPr wrap="square">
            <a:spAutoFit/>
          </a:bodyPr>
          <a:lstStyle/>
          <a:p>
            <a:r>
              <a:rPr lang="fr-CA" sz="1000" i="1" dirty="0">
                <a:solidFill>
                  <a:schemeClr val="bg1"/>
                </a:solidFill>
              </a:rPr>
              <a:t>Figure tirée de </a:t>
            </a:r>
            <a:r>
              <a:rPr lang="fr-CA" sz="1000" i="1" dirty="0" err="1">
                <a:solidFill>
                  <a:schemeClr val="bg1"/>
                </a:solidFill>
              </a:rPr>
              <a:t>Massuard</a:t>
            </a:r>
            <a:r>
              <a:rPr lang="fr-CA" sz="1000" i="1" dirty="0">
                <a:solidFill>
                  <a:schemeClr val="bg1"/>
                </a:solidFill>
              </a:rPr>
              <a:t>, M., Manceau, L.-M., Prigent, O. et Lane, J. sous la direction de Lane, J. (2022). Évaluation d’implantation de la structure de gouvernance et de la stratégie de transfert de connaissances du Consortium InterS4, rapport de recherche présenté au Consortium InterS4, 62 pages.</a:t>
            </a:r>
          </a:p>
        </p:txBody>
      </p:sp>
    </p:spTree>
    <p:extLst>
      <p:ext uri="{BB962C8B-B14F-4D97-AF65-F5344CB8AC3E}">
        <p14:creationId xmlns:p14="http://schemas.microsoft.com/office/powerpoint/2010/main" val="8104746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7"/>
                                        </p:tgtEl>
                                        <p:attrNameLst>
                                          <p:attrName>style.visibility</p:attrName>
                                        </p:attrNameLst>
                                      </p:cBhvr>
                                      <p:to>
                                        <p:strVal val="visible"/>
                                      </p:to>
                                    </p:set>
                                  </p:childTnLst>
                                </p:cTn>
                              </p:par>
                              <p:par>
                                <p:cTn id="11" presetID="1" presetClass="exit" presetSubtype="0" fill="hold" grpId="1" nodeType="withEffect">
                                  <p:stCondLst>
                                    <p:cond delay="0"/>
                                  </p:stCondLst>
                                  <p:childTnLst>
                                    <p:set>
                                      <p:cBhvr>
                                        <p:cTn id="12" dur="1" fill="hold">
                                          <p:stCondLst>
                                            <p:cond delay="0"/>
                                          </p:stCondLst>
                                        </p:cTn>
                                        <p:tgtEl>
                                          <p:spTgt spid="8"/>
                                        </p:tgtEl>
                                        <p:attrNameLst>
                                          <p:attrName>style.visibility</p:attrName>
                                        </p:attrNameLst>
                                      </p:cBhvr>
                                      <p:to>
                                        <p:strVal val="hidden"/>
                                      </p:to>
                                    </p:set>
                                  </p:childTnLst>
                                </p:cTn>
                              </p:par>
                            </p:childTnLst>
                          </p:cTn>
                        </p:par>
                      </p:childTnLst>
                    </p:cTn>
                  </p:par>
                  <p:par>
                    <p:cTn id="13" fill="hold">
                      <p:stCondLst>
                        <p:cond delay="indefinite"/>
                      </p:stCondLst>
                      <p:childTnLst>
                        <p:par>
                          <p:cTn id="14" fill="hold">
                            <p:stCondLst>
                              <p:cond delay="0"/>
                            </p:stCondLst>
                            <p:childTnLst>
                              <p:par>
                                <p:cTn id="15" presetID="1" presetClass="exit" presetSubtype="0" fill="hold" nodeType="clickEffect">
                                  <p:stCondLst>
                                    <p:cond delay="0"/>
                                  </p:stCondLst>
                                  <p:childTnLst>
                                    <p:set>
                                      <p:cBhvr>
                                        <p:cTn id="16" dur="1" fill="hold">
                                          <p:stCondLst>
                                            <p:cond delay="0"/>
                                          </p:stCondLst>
                                        </p:cTn>
                                        <p:tgtEl>
                                          <p:spTgt spid="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8" grpId="1" animBg="1"/>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Image 5">
            <a:extLst>
              <a:ext uri="{FF2B5EF4-FFF2-40B4-BE49-F238E27FC236}">
                <a16:creationId xmlns:a16="http://schemas.microsoft.com/office/drawing/2014/main" id="{34B5D1D5-C387-65B7-730A-5122F9564F94}"/>
              </a:ext>
            </a:extLst>
          </p:cNvPr>
          <p:cNvPicPr>
            <a:picLocks noChangeAspect="1"/>
          </p:cNvPicPr>
          <p:nvPr/>
        </p:nvPicPr>
        <p:blipFill>
          <a:blip r:embed="rId2"/>
          <a:stretch>
            <a:fillRect/>
          </a:stretch>
        </p:blipFill>
        <p:spPr>
          <a:xfrm>
            <a:off x="187880" y="1331069"/>
            <a:ext cx="11816239" cy="4732575"/>
          </a:xfrm>
          <a:prstGeom prst="rect">
            <a:avLst/>
          </a:prstGeom>
        </p:spPr>
      </p:pic>
      <p:sp>
        <p:nvSpPr>
          <p:cNvPr id="4" name="Rectangle 3">
            <a:extLst>
              <a:ext uri="{FF2B5EF4-FFF2-40B4-BE49-F238E27FC236}">
                <a16:creationId xmlns:a16="http://schemas.microsoft.com/office/drawing/2014/main" id="{93E00BD1-A6DE-0D93-F726-756384426C1D}"/>
              </a:ext>
            </a:extLst>
          </p:cNvPr>
          <p:cNvSpPr/>
          <p:nvPr/>
        </p:nvSpPr>
        <p:spPr>
          <a:xfrm>
            <a:off x="4439088" y="1773536"/>
            <a:ext cx="7456084" cy="2758708"/>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i="1" dirty="0">
                <a:solidFill>
                  <a:schemeClr val="tx1"/>
                </a:solidFill>
              </a:rPr>
              <a:t>Format particulièrement efficace</a:t>
            </a:r>
          </a:p>
          <a:p>
            <a:pPr algn="ctr"/>
            <a:r>
              <a:rPr lang="fr-CA" sz="1400" i="1" dirty="0">
                <a:solidFill>
                  <a:schemeClr val="tx1"/>
                </a:solidFill>
              </a:rPr>
              <a:t>Taux de satisfaction des tête-à-tête &gt; à 90%</a:t>
            </a:r>
          </a:p>
        </p:txBody>
      </p:sp>
      <p:sp>
        <p:nvSpPr>
          <p:cNvPr id="5" name="Rectangle 4">
            <a:extLst>
              <a:ext uri="{FF2B5EF4-FFF2-40B4-BE49-F238E27FC236}">
                <a16:creationId xmlns:a16="http://schemas.microsoft.com/office/drawing/2014/main" id="{09FF28DB-6B63-C47A-E344-215AF61BF1F7}"/>
              </a:ext>
            </a:extLst>
          </p:cNvPr>
          <p:cNvSpPr/>
          <p:nvPr/>
        </p:nvSpPr>
        <p:spPr>
          <a:xfrm>
            <a:off x="4439087" y="3295010"/>
            <a:ext cx="7432167" cy="2677773"/>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CA" sz="1400" i="1" dirty="0">
                <a:solidFill>
                  <a:schemeClr val="tx1"/>
                </a:solidFill>
              </a:rPr>
              <a:t>CIUSSS Saguenay Lac St Jean </a:t>
            </a:r>
          </a:p>
          <a:p>
            <a:pPr algn="ctr"/>
            <a:r>
              <a:rPr lang="fr-CA" sz="1400" i="1" dirty="0">
                <a:solidFill>
                  <a:schemeClr val="tx1"/>
                </a:solidFill>
              </a:rPr>
              <a:t>Section intranet dédiée au courtage de connaissances : description, services offerts, bibliothèque avec produits réalisés, projets en cours, lien avec portail InterS4</a:t>
            </a:r>
          </a:p>
        </p:txBody>
      </p:sp>
      <p:sp>
        <p:nvSpPr>
          <p:cNvPr id="7" name="Rectangle 6">
            <a:extLst>
              <a:ext uri="{FF2B5EF4-FFF2-40B4-BE49-F238E27FC236}">
                <a16:creationId xmlns:a16="http://schemas.microsoft.com/office/drawing/2014/main" id="{3B7656CA-4E8B-894D-37D3-BC1D0B99756D}"/>
              </a:ext>
            </a:extLst>
          </p:cNvPr>
          <p:cNvSpPr/>
          <p:nvPr/>
        </p:nvSpPr>
        <p:spPr>
          <a:xfrm>
            <a:off x="4439087" y="2524329"/>
            <a:ext cx="7432167" cy="77068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sp>
        <p:nvSpPr>
          <p:cNvPr id="8" name="Rectangle 7">
            <a:extLst>
              <a:ext uri="{FF2B5EF4-FFF2-40B4-BE49-F238E27FC236}">
                <a16:creationId xmlns:a16="http://schemas.microsoft.com/office/drawing/2014/main" id="{A8249BCE-F123-1117-36D9-E6D924307160}"/>
              </a:ext>
            </a:extLst>
          </p:cNvPr>
          <p:cNvSpPr/>
          <p:nvPr/>
        </p:nvSpPr>
        <p:spPr>
          <a:xfrm>
            <a:off x="4046706" y="4487118"/>
            <a:ext cx="7840493" cy="770682"/>
          </a:xfrm>
          <a:prstGeom prst="rect">
            <a:avLst/>
          </a:prstGeom>
          <a:noFill/>
          <a:ln w="57150">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CA">
              <a:ln w="38100">
                <a:solidFill>
                  <a:schemeClr val="tx1"/>
                </a:solidFill>
              </a:ln>
            </a:endParaRPr>
          </a:p>
        </p:txBody>
      </p:sp>
      <p:sp>
        <p:nvSpPr>
          <p:cNvPr id="10" name="Titre 1">
            <a:extLst>
              <a:ext uri="{FF2B5EF4-FFF2-40B4-BE49-F238E27FC236}">
                <a16:creationId xmlns:a16="http://schemas.microsoft.com/office/drawing/2014/main" id="{21F9F7FE-FDA5-110A-2050-86528C16EEC4}"/>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(9/10)</a:t>
            </a:r>
          </a:p>
        </p:txBody>
      </p:sp>
    </p:spTree>
    <p:extLst>
      <p:ext uri="{BB962C8B-B14F-4D97-AF65-F5344CB8AC3E}">
        <p14:creationId xmlns:p14="http://schemas.microsoft.com/office/powerpoint/2010/main" val="38522349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xit" presetSubtype="0" fill="hold" grpId="1" nodeType="clickEffect">
                                  <p:stCondLst>
                                    <p:cond delay="0"/>
                                  </p:stCondLst>
                                  <p:childTnLst>
                                    <p:set>
                                      <p:cBhvr>
                                        <p:cTn id="12" dur="1" fill="hold">
                                          <p:stCondLst>
                                            <p:cond delay="0"/>
                                          </p:stCondLst>
                                        </p:cTn>
                                        <p:tgtEl>
                                          <p:spTgt spid="5"/>
                                        </p:tgtEl>
                                        <p:attrNameLst>
                                          <p:attrName>style.visibility</p:attrName>
                                        </p:attrNameLst>
                                      </p:cBhvr>
                                      <p:to>
                                        <p:strVal val="hidden"/>
                                      </p:to>
                                    </p:set>
                                  </p:childTnLst>
                                </p:cTn>
                              </p:par>
                              <p:par>
                                <p:cTn id="13" presetID="1" presetClass="exit" presetSubtype="0" fill="hold" grpId="1" nodeType="withEffect">
                                  <p:stCondLst>
                                    <p:cond delay="0"/>
                                  </p:stCondLst>
                                  <p:childTnLst>
                                    <p:set>
                                      <p:cBhvr>
                                        <p:cTn id="14" dur="1" fill="hold">
                                          <p:stCondLst>
                                            <p:cond delay="0"/>
                                          </p:stCondLst>
                                        </p:cTn>
                                        <p:tgtEl>
                                          <p:spTgt spid="7"/>
                                        </p:tgtEl>
                                        <p:attrNameLst>
                                          <p:attrName>style.visibility</p:attrName>
                                        </p:attrNameLst>
                                      </p:cBhvr>
                                      <p:to>
                                        <p:strVal val="hidden"/>
                                      </p:to>
                                    </p:set>
                                  </p:childTnLst>
                                </p:cTn>
                              </p:par>
                              <p:par>
                                <p:cTn id="15" presetID="1" presetClass="entr" presetSubtype="0"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5" grpId="1" animBg="1"/>
      <p:bldP spid="7" grpId="0" animBg="1"/>
      <p:bldP spid="7" grpId="1" animBg="1"/>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Image 3">
            <a:extLst>
              <a:ext uri="{FF2B5EF4-FFF2-40B4-BE49-F238E27FC236}">
                <a16:creationId xmlns:a16="http://schemas.microsoft.com/office/drawing/2014/main" id="{556BB17F-FC6C-15C8-E14F-BE5E92A46035}"/>
              </a:ext>
            </a:extLst>
          </p:cNvPr>
          <p:cNvPicPr>
            <a:picLocks noChangeAspect="1"/>
          </p:cNvPicPr>
          <p:nvPr/>
        </p:nvPicPr>
        <p:blipFill>
          <a:blip r:embed="rId2"/>
          <a:stretch>
            <a:fillRect/>
          </a:stretch>
        </p:blipFill>
        <p:spPr>
          <a:xfrm>
            <a:off x="70997" y="1872575"/>
            <a:ext cx="11881433" cy="1776845"/>
          </a:xfrm>
          <a:prstGeom prst="rect">
            <a:avLst/>
          </a:prstGeom>
        </p:spPr>
      </p:pic>
      <p:sp>
        <p:nvSpPr>
          <p:cNvPr id="6" name="Rectangle 5">
            <a:extLst>
              <a:ext uri="{FF2B5EF4-FFF2-40B4-BE49-F238E27FC236}">
                <a16:creationId xmlns:a16="http://schemas.microsoft.com/office/drawing/2014/main" id="{126179B9-4EF9-1BA6-3C17-2DD9CD9FB99C}"/>
              </a:ext>
            </a:extLst>
          </p:cNvPr>
          <p:cNvSpPr/>
          <p:nvPr/>
        </p:nvSpPr>
        <p:spPr>
          <a:xfrm>
            <a:off x="562186" y="4182893"/>
            <a:ext cx="11390244" cy="177684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270510">
              <a:lnSpc>
                <a:spcPct val="107000"/>
              </a:lnSpc>
              <a:spcAft>
                <a:spcPts val="800"/>
              </a:spcAft>
              <a:tabLst>
                <a:tab pos="914400" algn="l"/>
              </a:tabLst>
            </a:pPr>
            <a:r>
              <a:rPr lang="fr-CA" sz="1800" i="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rPr>
              <a:t>Une réflexion quant aux indicateurs ou éléments de satisfaction à sonder est importante. En ce sens, voici quelques indicateurs issus de la littérature : Nombre de produits développés, Utilité perçue des produits développés, Degré de conformité des produits en lien avec le mandat; 3 mois post livrable: mesurer la contribution du projet de courtage en matière de cohésion </a:t>
            </a:r>
            <a:r>
              <a:rPr lang="fr-CA" sz="1800" i="1" dirty="0">
                <a:effectLst/>
                <a:latin typeface="Calibri" panose="020F0502020204030204" pitchFamily="34" charset="0"/>
                <a:ea typeface="Calibri" panose="020F0502020204030204" pitchFamily="34" charset="0"/>
                <a:cs typeface="Times New Roman" panose="02020603050405020304" pitchFamily="18" charset="0"/>
              </a:rPr>
              <a:t>d’équipe ; la gestion du changement ; et l’amélioration du service ?</a:t>
            </a:r>
            <a:endParaRPr lang="fr-CA" sz="1800" dirty="0">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phique 33" descr="Badge point d’interrogation contour">
            <a:extLst>
              <a:ext uri="{FF2B5EF4-FFF2-40B4-BE49-F238E27FC236}">
                <a16:creationId xmlns:a16="http://schemas.microsoft.com/office/drawing/2014/main" id="{5D4DDAC8-6C38-E834-9CFC-CAA881598060}"/>
              </a:ext>
            </a:extLst>
          </p:cNvPr>
          <p:cNvPicPr>
            <a:picLocks noChangeAspect="1"/>
          </p:cNvPicPr>
          <p:nvPr/>
        </p:nvPicPr>
        <p:blipFill>
          <a:blip r:embed="rId3" cstate="print">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08562" y="4472088"/>
            <a:ext cx="307249" cy="307249"/>
          </a:xfrm>
          <a:prstGeom prst="rect">
            <a:avLst/>
          </a:prstGeom>
        </p:spPr>
      </p:pic>
      <p:sp>
        <p:nvSpPr>
          <p:cNvPr id="8" name="Titre 1">
            <a:extLst>
              <a:ext uri="{FF2B5EF4-FFF2-40B4-BE49-F238E27FC236}">
                <a16:creationId xmlns:a16="http://schemas.microsoft.com/office/drawing/2014/main" id="{4B7CF678-83D2-8D6F-2227-220C2A8A8F87}"/>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4"/>
            </a:pPr>
            <a:r>
              <a:rPr lang="fr-CA" sz="3200" dirty="0"/>
              <a:t>Aide à la réflexion : structure de courtage de connaissances </a:t>
            </a:r>
            <a:r>
              <a:rPr lang="fr-CA" sz="2000" dirty="0"/>
              <a:t>(10/10)</a:t>
            </a:r>
          </a:p>
        </p:txBody>
      </p:sp>
    </p:spTree>
    <p:extLst>
      <p:ext uri="{BB962C8B-B14F-4D97-AF65-F5344CB8AC3E}">
        <p14:creationId xmlns:p14="http://schemas.microsoft.com/office/powerpoint/2010/main" val="201289000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Image 4">
            <a:extLst>
              <a:ext uri="{FF2B5EF4-FFF2-40B4-BE49-F238E27FC236}">
                <a16:creationId xmlns:a16="http://schemas.microsoft.com/office/drawing/2014/main" id="{42BB6948-8F4B-4303-7722-BF3C8939EEA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67507" y="1314833"/>
            <a:ext cx="8888308" cy="4979934"/>
          </a:xfrm>
          <a:prstGeom prst="rect">
            <a:avLst/>
          </a:prstGeom>
        </p:spPr>
      </p:pic>
      <p:sp>
        <p:nvSpPr>
          <p:cNvPr id="6" name="Titre 1">
            <a:extLst>
              <a:ext uri="{FF2B5EF4-FFF2-40B4-BE49-F238E27FC236}">
                <a16:creationId xmlns:a16="http://schemas.microsoft.com/office/drawing/2014/main" id="{A4F68D0F-A5DA-0796-512C-DF44904D875A}"/>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5"/>
            </a:pPr>
            <a:r>
              <a:rPr lang="fr-CA" sz="3200" dirty="0"/>
              <a:t>Démarche de courtage de connaissances avec approximation du temps de réalisation requis </a:t>
            </a:r>
            <a:endParaRPr lang="fr-CA" sz="2000" dirty="0"/>
          </a:p>
        </p:txBody>
      </p:sp>
      <p:pic>
        <p:nvPicPr>
          <p:cNvPr id="7" name="Image 6">
            <a:extLst>
              <a:ext uri="{FF2B5EF4-FFF2-40B4-BE49-F238E27FC236}">
                <a16:creationId xmlns:a16="http://schemas.microsoft.com/office/drawing/2014/main" id="{43E15E17-A826-422B-BC8D-4B186C9CFB6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265857" y="2641566"/>
            <a:ext cx="501650" cy="504825"/>
          </a:xfrm>
          <a:prstGeom prst="rect">
            <a:avLst/>
          </a:prstGeom>
        </p:spPr>
      </p:pic>
      <p:sp>
        <p:nvSpPr>
          <p:cNvPr id="9" name="ZoneTexte 8">
            <a:extLst>
              <a:ext uri="{FF2B5EF4-FFF2-40B4-BE49-F238E27FC236}">
                <a16:creationId xmlns:a16="http://schemas.microsoft.com/office/drawing/2014/main" id="{97702406-303C-5348-5CA7-F3DA49AF9AA9}"/>
              </a:ext>
            </a:extLst>
          </p:cNvPr>
          <p:cNvSpPr txBox="1"/>
          <p:nvPr/>
        </p:nvSpPr>
        <p:spPr>
          <a:xfrm>
            <a:off x="9811699" y="2260304"/>
            <a:ext cx="1851766" cy="3108543"/>
          </a:xfrm>
          <a:prstGeom prst="rect">
            <a:avLst/>
          </a:prstGeom>
          <a:solidFill>
            <a:schemeClr val="accent1"/>
          </a:solidFill>
        </p:spPr>
        <p:txBody>
          <a:bodyPr wrap="square">
            <a:spAutoFit/>
          </a:bodyPr>
          <a:lstStyle/>
          <a:p>
            <a:r>
              <a:rPr lang="fr-CA" sz="1400" u="sng"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Objectif du document : </a:t>
            </a:r>
            <a:r>
              <a:rPr lang="fr-CA"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Alimenter la réflexion sur le temps requis pour réaliser un projet de courtage de connaissances et les balises qui pourraient être mise en place afin de fournir aux courtiers de connaissances les conditions optimales pour gagner en efficacité</a:t>
            </a:r>
            <a:endParaRPr lang="fr-CA" sz="1400" dirty="0">
              <a:solidFill>
                <a:schemeClr val="bg1"/>
              </a:solidFill>
            </a:endParaRPr>
          </a:p>
        </p:txBody>
      </p:sp>
    </p:spTree>
    <p:extLst>
      <p:ext uri="{BB962C8B-B14F-4D97-AF65-F5344CB8AC3E}">
        <p14:creationId xmlns:p14="http://schemas.microsoft.com/office/powerpoint/2010/main" val="3787594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Espace réservé du contenu 4">
            <a:extLst>
              <a:ext uri="{FF2B5EF4-FFF2-40B4-BE49-F238E27FC236}">
                <a16:creationId xmlns:a16="http://schemas.microsoft.com/office/drawing/2014/main" id="{B3078FD4-4D79-15C3-4BC3-DB3BD3B5DB8A}"/>
              </a:ext>
            </a:extLst>
          </p:cNvPr>
          <p:cNvSpPr>
            <a:spLocks noGrp="1"/>
          </p:cNvSpPr>
          <p:nvPr>
            <p:ph idx="1"/>
          </p:nvPr>
        </p:nvSpPr>
        <p:spPr>
          <a:xfrm>
            <a:off x="838200" y="1788544"/>
            <a:ext cx="10515600" cy="4351338"/>
          </a:xfrm>
        </p:spPr>
        <p:txBody>
          <a:bodyPr>
            <a:normAutofit/>
          </a:bodyPr>
          <a:lstStyle/>
          <a:p>
            <a:r>
              <a:rPr lang="fr-CA" sz="2400" dirty="0"/>
              <a:t>Accompagnement de l’équipe de coordination du Consortium InterS4 pour :</a:t>
            </a:r>
          </a:p>
          <a:p>
            <a:pPr lvl="1"/>
            <a:r>
              <a:rPr lang="fr-CA" dirty="0"/>
              <a:t>Soutenir l’appropriation des composantes clés d’un modèle efficace et la réflexion sur les différentes possibilités</a:t>
            </a:r>
          </a:p>
          <a:p>
            <a:pPr lvl="1"/>
            <a:r>
              <a:rPr lang="fr-CA" dirty="0"/>
              <a:t>Alimenter les discussions sur la recherche de consensus au sujet des actions à poser</a:t>
            </a:r>
          </a:p>
          <a:p>
            <a:pPr lvl="1"/>
            <a:r>
              <a:rPr lang="fr-CA" dirty="0"/>
              <a:t>Adapter ou élaborer certains outils nécessaires à la mise en place d’éléments structurants</a:t>
            </a:r>
          </a:p>
          <a:p>
            <a:pPr lvl="1"/>
            <a:endParaRPr lang="fr-CA" dirty="0"/>
          </a:p>
          <a:p>
            <a:r>
              <a:rPr lang="fr-CA" sz="2400" dirty="0"/>
              <a:t>Sondage à l’intention des courtiers et des gestionnaires pour avoir un portrait plus juste du fonctionnement actuel</a:t>
            </a:r>
          </a:p>
        </p:txBody>
      </p:sp>
      <p:sp>
        <p:nvSpPr>
          <p:cNvPr id="3" name="Titre 1">
            <a:extLst>
              <a:ext uri="{FF2B5EF4-FFF2-40B4-BE49-F238E27FC236}">
                <a16:creationId xmlns:a16="http://schemas.microsoft.com/office/drawing/2014/main" id="{423A478A-988A-7210-27F2-5E0B9EDDEB5C}"/>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6"/>
            </a:pPr>
            <a:r>
              <a:rPr lang="fr-CA" sz="3200" dirty="0"/>
              <a:t>Des outils additionnels pour soutenir votre réflexion</a:t>
            </a:r>
            <a:endParaRPr lang="fr-CA" sz="2000" dirty="0"/>
          </a:p>
        </p:txBody>
      </p:sp>
    </p:spTree>
    <p:extLst>
      <p:ext uri="{BB962C8B-B14F-4D97-AF65-F5344CB8AC3E}">
        <p14:creationId xmlns:p14="http://schemas.microsoft.com/office/powerpoint/2010/main" val="178165801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Espace réservé du contenu 5">
            <a:extLst>
              <a:ext uri="{FF2B5EF4-FFF2-40B4-BE49-F238E27FC236}">
                <a16:creationId xmlns:a16="http://schemas.microsoft.com/office/drawing/2014/main" id="{8247EF84-EDBB-F9BE-ADC6-34D07F487355}"/>
              </a:ext>
            </a:extLst>
          </p:cNvPr>
          <p:cNvSpPr>
            <a:spLocks noGrp="1"/>
          </p:cNvSpPr>
          <p:nvPr>
            <p:ph sz="half" idx="2"/>
          </p:nvPr>
        </p:nvSpPr>
        <p:spPr>
          <a:xfrm>
            <a:off x="839788" y="1540759"/>
            <a:ext cx="10512424" cy="4598662"/>
          </a:xfrm>
        </p:spPr>
        <p:txBody>
          <a:bodyPr>
            <a:normAutofit/>
          </a:bodyPr>
          <a:lstStyle/>
          <a:p>
            <a:pPr marL="0" indent="0">
              <a:buNone/>
            </a:pPr>
            <a:r>
              <a:rPr lang="fr-CA" sz="2400" dirty="0"/>
              <a:t>Pour mieux tirer profit des meilleures connaissances,</a:t>
            </a:r>
          </a:p>
          <a:p>
            <a:r>
              <a:rPr lang="fr-CA" sz="2400" dirty="0"/>
              <a:t>Tester le modèle dans les prochains mois</a:t>
            </a:r>
          </a:p>
          <a:p>
            <a:r>
              <a:rPr lang="fr-CA" sz="2400" dirty="0"/>
              <a:t>Demander, au besoin, l’aide du Consortium InterS4</a:t>
            </a:r>
          </a:p>
          <a:p>
            <a:r>
              <a:rPr lang="fr-CA" sz="2400" dirty="0"/>
              <a:t>Réviser le modèle au comité de coordination à l’hiver 2024</a:t>
            </a:r>
          </a:p>
        </p:txBody>
      </p:sp>
      <p:sp>
        <p:nvSpPr>
          <p:cNvPr id="3" name="Titre 1">
            <a:extLst>
              <a:ext uri="{FF2B5EF4-FFF2-40B4-BE49-F238E27FC236}">
                <a16:creationId xmlns:a16="http://schemas.microsoft.com/office/drawing/2014/main" id="{B9828B44-D14A-9B55-0147-E0B1ED56ABC3}"/>
              </a:ext>
            </a:extLst>
          </p:cNvPr>
          <p:cNvSpPr txBox="1">
            <a:spLocks/>
          </p:cNvSpPr>
          <p:nvPr/>
        </p:nvSpPr>
        <p:spPr>
          <a:xfrm>
            <a:off x="839788" y="-136900"/>
            <a:ext cx="10515600" cy="1325563"/>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4400" kern="1200" cap="small" baseline="0">
                <a:solidFill>
                  <a:schemeClr val="tx1"/>
                </a:solidFill>
                <a:latin typeface="Corbel" panose="020B0503020204020204" pitchFamily="34" charset="0"/>
                <a:ea typeface="+mj-ea"/>
                <a:cs typeface="+mj-cs"/>
              </a:defRPr>
            </a:lvl1pPr>
          </a:lstStyle>
          <a:p>
            <a:pPr marL="742950" indent="-742950">
              <a:buClr>
                <a:schemeClr val="accent1"/>
              </a:buClr>
              <a:buFont typeface="+mj-lt"/>
              <a:buAutoNum type="arabicPeriod" startAt="7"/>
            </a:pPr>
            <a:r>
              <a:rPr lang="fr-CA" sz="3200" dirty="0"/>
              <a:t>Prochaines étapes</a:t>
            </a:r>
            <a:endParaRPr lang="fr-CA" sz="2000" dirty="0"/>
          </a:p>
        </p:txBody>
      </p:sp>
    </p:spTree>
    <p:extLst>
      <p:ext uri="{BB962C8B-B14F-4D97-AF65-F5344CB8AC3E}">
        <p14:creationId xmlns:p14="http://schemas.microsoft.com/office/powerpoint/2010/main" val="3527629488"/>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NUM" val="6"/>
</p:tagLst>
</file>

<file path=ppt/theme/theme1.xml><?xml version="1.0" encoding="utf-8"?>
<a:theme xmlns:a="http://schemas.openxmlformats.org/drawingml/2006/main" name="Thème Office">
  <a:themeElements>
    <a:clrScheme name="Personnalisé 1">
      <a:dk1>
        <a:sysClr val="windowText" lastClr="000000"/>
      </a:dk1>
      <a:lt1>
        <a:sysClr val="window" lastClr="FFFFFF"/>
      </a:lt1>
      <a:dk2>
        <a:srgbClr val="373545"/>
      </a:dk2>
      <a:lt2>
        <a:srgbClr val="CEDBE6"/>
      </a:lt2>
      <a:accent1>
        <a:srgbClr val="186E89"/>
      </a:accent1>
      <a:accent2>
        <a:srgbClr val="CFDB6A"/>
      </a:accent2>
      <a:accent3>
        <a:srgbClr val="FBD86A"/>
      </a:accent3>
      <a:accent4>
        <a:srgbClr val="7A8C8E"/>
      </a:accent4>
      <a:accent5>
        <a:srgbClr val="C9D0D1"/>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0418_ModelePPT_PresentationClient.pptx" id="{69E9D724-20E1-4D33-B52F-81BEEB4C2A25}" vid="{DEC418CE-C0BE-438A-8124-6D9D5B1D21F7}"/>
    </a:ext>
  </a:extLst>
</a:theme>
</file>

<file path=ppt/theme/theme2.xml><?xml version="1.0" encoding="utf-8"?>
<a:theme xmlns:a="http://schemas.openxmlformats.org/drawingml/2006/main" name="Conception personnalisée">
  <a:themeElements>
    <a:clrScheme name="Personnalisé 1">
      <a:dk1>
        <a:sysClr val="windowText" lastClr="000000"/>
      </a:dk1>
      <a:lt1>
        <a:sysClr val="window" lastClr="FFFFFF"/>
      </a:lt1>
      <a:dk2>
        <a:srgbClr val="373545"/>
      </a:dk2>
      <a:lt2>
        <a:srgbClr val="CEDBE6"/>
      </a:lt2>
      <a:accent1>
        <a:srgbClr val="186E89"/>
      </a:accent1>
      <a:accent2>
        <a:srgbClr val="CFDB6A"/>
      </a:accent2>
      <a:accent3>
        <a:srgbClr val="FBD86A"/>
      </a:accent3>
      <a:accent4>
        <a:srgbClr val="7A8C8E"/>
      </a:accent4>
      <a:accent5>
        <a:srgbClr val="C9D0D1"/>
      </a:accent5>
      <a:accent6>
        <a:srgbClr val="2683C6"/>
      </a:accent6>
      <a:hlink>
        <a:srgbClr val="6B9F25"/>
      </a:hlink>
      <a:folHlink>
        <a:srgbClr val="9F6715"/>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20230418_ModelePPT_PresentationClient.pptx" id="{69E9D724-20E1-4D33-B52F-81BEEB4C2A25}" vid="{65FFF9A4-EAD9-4722-8A99-9404E680B957}"/>
    </a:ext>
  </a:extLst>
</a:theme>
</file>

<file path=ppt/theme/theme3.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hème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D9923B88A45F34FAA21674812E68881" ma:contentTypeVersion="9" ma:contentTypeDescription="Crée un document." ma:contentTypeScope="" ma:versionID="336ffa957c546cacd28cc5c37efbbf85">
  <xsd:schema xmlns:xsd="http://www.w3.org/2001/XMLSchema" xmlns:xs="http://www.w3.org/2001/XMLSchema" xmlns:p="http://schemas.microsoft.com/office/2006/metadata/properties" xmlns:ns3="84420b2a-6e31-402f-9daf-475eac1e7988" xmlns:ns4="89d613e7-babf-4864-82d4-2da127c84c42" targetNamespace="http://schemas.microsoft.com/office/2006/metadata/properties" ma:root="true" ma:fieldsID="1dd0dc3a322827c356a1ab21ed567fac" ns3:_="" ns4:_="">
    <xsd:import namespace="84420b2a-6e31-402f-9daf-475eac1e7988"/>
    <xsd:import namespace="89d613e7-babf-4864-82d4-2da127c84c42"/>
    <xsd:element name="properties">
      <xsd:complexType>
        <xsd:sequence>
          <xsd:element name="documentManagement">
            <xsd:complexType>
              <xsd:all>
                <xsd:element ref="ns3:MediaServiceMetadata" minOccurs="0"/>
                <xsd:element ref="ns3:MediaServiceFastMetadata"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420b2a-6e31-402f-9daf-475eac1e798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3" nillable="true" ma:displayName="Tags" ma:internalName="MediaServiceAutoTags"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89d613e7-babf-4864-82d4-2da127c84c42" elementFormDefault="qualified">
    <xsd:import namespace="http://schemas.microsoft.com/office/2006/documentManagement/types"/>
    <xsd:import namespace="http://schemas.microsoft.com/office/infopath/2007/PartnerControls"/>
    <xsd:element name="SharedWithUsers" ma:index="10"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1" nillable="true" ma:displayName="Partagé avec détails" ma:internalName="SharedWithDetails" ma:readOnly="true">
      <xsd:simpleType>
        <xsd:restriction base="dms:Note">
          <xsd:maxLength value="255"/>
        </xsd:restriction>
      </xsd:simpleType>
    </xsd:element>
    <xsd:element name="SharingHintHash" ma:index="12" nillable="true" ma:displayName="Partage du hachage d’indicateur"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E10FF431-B8E4-464E-AB4E-9C134795C33E}">
  <ds:schemaRefs>
    <ds:schemaRef ds:uri="http://schemas.openxmlformats.org/package/2006/metadata/core-properties"/>
    <ds:schemaRef ds:uri="http://purl.org/dc/dcmitype/"/>
    <ds:schemaRef ds:uri="http://purl.org/dc/elements/1.1/"/>
    <ds:schemaRef ds:uri="http://purl.org/dc/terms/"/>
    <ds:schemaRef ds:uri="http://schemas.microsoft.com/office/2006/documentManagement/types"/>
    <ds:schemaRef ds:uri="http://www.w3.org/XML/1998/namespace"/>
    <ds:schemaRef ds:uri="http://schemas.microsoft.com/office/infopath/2007/PartnerControls"/>
    <ds:schemaRef ds:uri="89d613e7-babf-4864-82d4-2da127c84c42"/>
    <ds:schemaRef ds:uri="84420b2a-6e31-402f-9daf-475eac1e7988"/>
    <ds:schemaRef ds:uri="http://schemas.microsoft.com/office/2006/metadata/properties"/>
  </ds:schemaRefs>
</ds:datastoreItem>
</file>

<file path=customXml/itemProps2.xml><?xml version="1.0" encoding="utf-8"?>
<ds:datastoreItem xmlns:ds="http://schemas.openxmlformats.org/officeDocument/2006/customXml" ds:itemID="{04768F97-7D46-4FB0-9E87-5EC0868956E4}">
  <ds:schemaRefs>
    <ds:schemaRef ds:uri="http://schemas.microsoft.com/sharepoint/v3/contenttype/forms"/>
  </ds:schemaRefs>
</ds:datastoreItem>
</file>

<file path=customXml/itemProps3.xml><?xml version="1.0" encoding="utf-8"?>
<ds:datastoreItem xmlns:ds="http://schemas.openxmlformats.org/officeDocument/2006/customXml" ds:itemID="{BC722792-28BA-4DE5-9F09-4A1E204430C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420b2a-6e31-402f-9daf-475eac1e7988"/>
    <ds:schemaRef ds:uri="89d613e7-babf-4864-82d4-2da127c84c42"/>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20230420_ModelePPT_PresentationClient</Template>
  <TotalTime>1013</TotalTime>
  <Words>883</Words>
  <Application>Microsoft Office PowerPoint</Application>
  <PresentationFormat>Grand écran</PresentationFormat>
  <Paragraphs>65</Paragraphs>
  <Slides>18</Slides>
  <Notes>0</Notes>
  <HiddenSlides>0</HiddenSlides>
  <MMClips>0</MMClips>
  <ScaleCrop>false</ScaleCrop>
  <HeadingPairs>
    <vt:vector size="6" baseType="variant">
      <vt:variant>
        <vt:lpstr>Polices utilisées</vt:lpstr>
      </vt:variant>
      <vt:variant>
        <vt:i4>5</vt:i4>
      </vt:variant>
      <vt:variant>
        <vt:lpstr>Thème</vt:lpstr>
      </vt:variant>
      <vt:variant>
        <vt:i4>2</vt:i4>
      </vt:variant>
      <vt:variant>
        <vt:lpstr>Titres des diapositives</vt:lpstr>
      </vt:variant>
      <vt:variant>
        <vt:i4>18</vt:i4>
      </vt:variant>
    </vt:vector>
  </HeadingPairs>
  <TitlesOfParts>
    <vt:vector size="25" baseType="lpstr">
      <vt:lpstr>Arial</vt:lpstr>
      <vt:lpstr>Calibri</vt:lpstr>
      <vt:lpstr>Calibri Light</vt:lpstr>
      <vt:lpstr>Corbel</vt:lpstr>
      <vt:lpstr>Wingdings</vt:lpstr>
      <vt:lpstr>Thème Office</vt:lpstr>
      <vt:lpstr>Conception personnalisée</vt:lpstr>
      <vt:lpstr>Présentation PowerPoint</vt:lpstr>
      <vt:lpstr>Plan de la présentation</vt:lpstr>
      <vt:lpstr>Mise en contexte</vt:lpstr>
      <vt:lpstr>Objectifs de la rencontre</vt:lpstr>
      <vt:lpstr>Mode d’emploi</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Photo de votre choix</dc:title>
  <dc:creator>Isabel Bastille</dc:creator>
  <cp:lastModifiedBy>Isabel Bastille</cp:lastModifiedBy>
  <cp:revision>21</cp:revision>
  <dcterms:created xsi:type="dcterms:W3CDTF">2023-09-26T18:13:52Z</dcterms:created>
  <dcterms:modified xsi:type="dcterms:W3CDTF">2023-09-28T13:49:39Z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0x010100BD9923B88A45F34FAA21674812E68881</vt:lpwstr>
  </property>
</Properties>
</file>